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ela Gothic One" panose="020B0604020202020204" charset="-128"/>
      <p:regular r:id="rId13"/>
    </p:embeddedFont>
    <p:embeddedFont>
      <p:font typeface="DM Sans"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notesViewPr>
    <p:cSldViewPr snapToGrid="0" snapToObjects="1">
      <p:cViewPr varScale="1">
        <p:scale>
          <a:sx n="40" d="100"/>
          <a:sy n="40" d="100"/>
        </p:scale>
        <p:origin x="3523"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820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58309" y="3700343"/>
            <a:ext cx="7627382" cy="433388"/>
          </a:xfrm>
          <a:prstGeom prst="rect">
            <a:avLst/>
          </a:prstGeom>
          <a:noFill/>
          <a:ln/>
        </p:spPr>
        <p:txBody>
          <a:bodyPr wrap="none" lIns="0" tIns="0" rIns="0" bIns="0" rtlCol="0" anchor="t"/>
          <a:lstStyle/>
          <a:p>
            <a:pPr marL="0" indent="0" algn="l">
              <a:lnSpc>
                <a:spcPts val="3400"/>
              </a:lnSpc>
              <a:buNone/>
            </a:pPr>
            <a:endParaRPr lang="en-US" sz="2100" dirty="0">
              <a:solidFill>
                <a:schemeClr val="bg1"/>
              </a:solidFill>
            </a:endParaRPr>
          </a:p>
        </p:txBody>
      </p:sp>
      <p:sp>
        <p:nvSpPr>
          <p:cNvPr id="4" name="Text 1"/>
          <p:cNvSpPr/>
          <p:nvPr/>
        </p:nvSpPr>
        <p:spPr>
          <a:xfrm>
            <a:off x="758309" y="4377452"/>
            <a:ext cx="7627382" cy="346710"/>
          </a:xfrm>
          <a:prstGeom prst="rect">
            <a:avLst/>
          </a:prstGeom>
          <a:noFill/>
          <a:ln/>
        </p:spPr>
        <p:txBody>
          <a:bodyPr wrap="none" lIns="0" tIns="0" rIns="0" bIns="0" rtlCol="0" anchor="t"/>
          <a:lstStyle/>
          <a:p>
            <a:pPr marL="0" indent="0" algn="l">
              <a:lnSpc>
                <a:spcPts val="2700"/>
              </a:lnSpc>
              <a:buNone/>
            </a:pPr>
            <a:endParaRPr lang="en-US" sz="1700" dirty="0">
              <a:solidFill>
                <a:schemeClr val="bg1"/>
              </a:solidFill>
            </a:endParaRPr>
          </a:p>
        </p:txBody>
      </p:sp>
      <p:sp>
        <p:nvSpPr>
          <p:cNvPr id="5" name="TextBox 4">
            <a:extLst>
              <a:ext uri="{FF2B5EF4-FFF2-40B4-BE49-F238E27FC236}">
                <a16:creationId xmlns:a16="http://schemas.microsoft.com/office/drawing/2014/main" id="{4126CF70-5D87-58AA-BE72-EE66C883675A}"/>
              </a:ext>
            </a:extLst>
          </p:cNvPr>
          <p:cNvSpPr txBox="1"/>
          <p:nvPr/>
        </p:nvSpPr>
        <p:spPr>
          <a:xfrm>
            <a:off x="398032" y="971605"/>
            <a:ext cx="7627382" cy="2554545"/>
          </a:xfrm>
          <a:prstGeom prst="rect">
            <a:avLst/>
          </a:prstGeom>
          <a:noFill/>
        </p:spPr>
        <p:txBody>
          <a:bodyPr wrap="square" rtlCol="0">
            <a:spAutoFit/>
          </a:bodyPr>
          <a:lstStyle/>
          <a:p>
            <a:r>
              <a:rPr lang="en-US" sz="3200" b="1" dirty="0">
                <a:solidFill>
                  <a:schemeClr val="bg1"/>
                </a:solidFill>
              </a:rPr>
              <a:t>Introduction to  Data and Data Preprocessing</a:t>
            </a:r>
          </a:p>
          <a:p>
            <a:r>
              <a:rPr lang="en-US" sz="3200" b="1" dirty="0">
                <a:solidFill>
                  <a:schemeClr val="bg1"/>
                </a:solidFill>
              </a:rPr>
              <a:t>-</a:t>
            </a:r>
            <a:r>
              <a:rPr lang="en-US" sz="2800" b="1" dirty="0">
                <a:solidFill>
                  <a:schemeClr val="bg1"/>
                </a:solidFill>
              </a:rPr>
              <a:t>Data Types, Patterns, Visualization, and Reduction Techniques</a:t>
            </a:r>
          </a:p>
          <a:p>
            <a:endParaRPr lang="en-US" sz="3200" b="1" dirty="0">
              <a:solidFill>
                <a:schemeClr val="bg1"/>
              </a:solidFill>
            </a:endParaRPr>
          </a:p>
        </p:txBody>
      </p:sp>
      <p:sp>
        <p:nvSpPr>
          <p:cNvPr id="6" name="TextBox 5">
            <a:extLst>
              <a:ext uri="{FF2B5EF4-FFF2-40B4-BE49-F238E27FC236}">
                <a16:creationId xmlns:a16="http://schemas.microsoft.com/office/drawing/2014/main" id="{A2483C0F-6614-5C01-5B69-830611F5E9A4}"/>
              </a:ext>
            </a:extLst>
          </p:cNvPr>
          <p:cNvSpPr txBox="1"/>
          <p:nvPr/>
        </p:nvSpPr>
        <p:spPr>
          <a:xfrm>
            <a:off x="623944" y="5131109"/>
            <a:ext cx="6615952" cy="1938992"/>
          </a:xfrm>
          <a:prstGeom prst="rect">
            <a:avLst/>
          </a:prstGeom>
          <a:noFill/>
        </p:spPr>
        <p:txBody>
          <a:bodyPr wrap="square" rtlCol="0">
            <a:spAutoFit/>
          </a:bodyPr>
          <a:lstStyle/>
          <a:p>
            <a:r>
              <a:rPr lang="en-US" sz="2400" b="1" dirty="0">
                <a:solidFill>
                  <a:schemeClr val="bg1"/>
                </a:solidFill>
              </a:rPr>
              <a:t>EFFORTS BY:</a:t>
            </a:r>
          </a:p>
          <a:p>
            <a:r>
              <a:rPr lang="en-US" sz="2400" b="1" dirty="0">
                <a:solidFill>
                  <a:schemeClr val="bg1"/>
                </a:solidFill>
              </a:rPr>
              <a:t>DIVYA TRIPATHI</a:t>
            </a:r>
          </a:p>
          <a:p>
            <a:r>
              <a:rPr lang="en-US" sz="2400" b="1" dirty="0">
                <a:solidFill>
                  <a:schemeClr val="bg1"/>
                </a:solidFill>
              </a:rPr>
              <a:t>Student of BTECH CSE (CORE)-I</a:t>
            </a:r>
          </a:p>
          <a:p>
            <a:r>
              <a:rPr lang="en-US" sz="2400" b="1" dirty="0">
                <a:solidFill>
                  <a:schemeClr val="bg1"/>
                </a:solidFill>
              </a:rPr>
              <a:t>RA2311003030547</a:t>
            </a:r>
          </a:p>
          <a:p>
            <a:r>
              <a:rPr lang="en-US" sz="2400" b="1" dirty="0">
                <a:solidFill>
                  <a:schemeClr val="bg1"/>
                </a:solidFill>
              </a:rPr>
              <a:t>3</a:t>
            </a:r>
            <a:r>
              <a:rPr lang="en-US" sz="2400" b="1" baseline="30000" dirty="0">
                <a:solidFill>
                  <a:schemeClr val="bg1"/>
                </a:solidFill>
              </a:rPr>
              <a:t>rd</a:t>
            </a:r>
            <a:r>
              <a:rPr lang="en-US" sz="2400" b="1" dirty="0">
                <a:solidFill>
                  <a:schemeClr val="bg1"/>
                </a:solidFill>
              </a:rPr>
              <a:t> Year/ 6</a:t>
            </a:r>
            <a:r>
              <a:rPr lang="en-US" sz="2400" b="1" baseline="30000" dirty="0">
                <a:solidFill>
                  <a:schemeClr val="bg1"/>
                </a:solidFill>
              </a:rPr>
              <a:t>th</a:t>
            </a:r>
            <a:r>
              <a:rPr lang="en-US" sz="2400" b="1" dirty="0">
                <a:solidFill>
                  <a:schemeClr val="bg1"/>
                </a:solidFill>
              </a:rPr>
              <a:t> Sem</a:t>
            </a:r>
            <a:endParaRPr lang="en-IN" sz="2400" b="1" dirty="0">
              <a:solidFill>
                <a:schemeClr val="bg1"/>
              </a:solidFill>
            </a:endParaRPr>
          </a:p>
        </p:txBody>
      </p:sp>
      <p:pic>
        <p:nvPicPr>
          <p:cNvPr id="9" name="Picture 8">
            <a:extLst>
              <a:ext uri="{FF2B5EF4-FFF2-40B4-BE49-F238E27FC236}">
                <a16:creationId xmlns:a16="http://schemas.microsoft.com/office/drawing/2014/main" id="{FE119647-4DB5-6069-86C8-349DC881B929}"/>
              </a:ext>
            </a:extLst>
          </p:cNvPr>
          <p:cNvPicPr>
            <a:picLocks noChangeAspect="1"/>
          </p:cNvPicPr>
          <p:nvPr/>
        </p:nvPicPr>
        <p:blipFill>
          <a:blip r:embed="rId3"/>
          <a:stretch>
            <a:fillRect/>
          </a:stretch>
        </p:blipFill>
        <p:spPr>
          <a:xfrm>
            <a:off x="5841672" y="2610228"/>
            <a:ext cx="8164784" cy="44598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58309" y="3898106"/>
            <a:ext cx="7627382" cy="433388"/>
          </a:xfrm>
          <a:prstGeom prst="rect">
            <a:avLst/>
          </a:prstGeom>
          <a:noFill/>
          <a:ln/>
        </p:spPr>
        <p:txBody>
          <a:bodyPr wrap="none" lIns="0" tIns="0" rIns="0" bIns="0" rtlCol="0" anchor="t"/>
          <a:lstStyle/>
          <a:p>
            <a:pPr marL="0" indent="0" algn="l">
              <a:lnSpc>
                <a:spcPts val="3400"/>
              </a:lnSpc>
              <a:buNone/>
            </a:pPr>
            <a:endParaRPr lang="en-US" sz="2100" dirty="0"/>
          </a:p>
        </p:txBody>
      </p:sp>
      <p:pic>
        <p:nvPicPr>
          <p:cNvPr id="6" name="Picture 5">
            <a:extLst>
              <a:ext uri="{FF2B5EF4-FFF2-40B4-BE49-F238E27FC236}">
                <a16:creationId xmlns:a16="http://schemas.microsoft.com/office/drawing/2014/main" id="{CB73E0C8-029E-4933-71F6-E485AC0719CD}"/>
              </a:ext>
            </a:extLst>
          </p:cNvPr>
          <p:cNvPicPr>
            <a:picLocks noChangeAspect="1"/>
          </p:cNvPicPr>
          <p:nvPr/>
        </p:nvPicPr>
        <p:blipFill>
          <a:blip r:embed="rId3"/>
          <a:stretch>
            <a:fillRect/>
          </a:stretch>
        </p:blipFill>
        <p:spPr>
          <a:xfrm>
            <a:off x="1172582" y="263787"/>
            <a:ext cx="11553041" cy="77020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431965" y="453628"/>
            <a:ext cx="11748611" cy="532924"/>
          </a:xfrm>
          <a:prstGeom prst="rect">
            <a:avLst/>
          </a:prstGeom>
          <a:noFill/>
          <a:ln/>
        </p:spPr>
        <p:txBody>
          <a:bodyPr wrap="none" lIns="0" tIns="0" rIns="0" bIns="0" rtlCol="0" anchor="t"/>
          <a:lstStyle/>
          <a:p>
            <a:pPr marL="0" indent="0" algn="l">
              <a:lnSpc>
                <a:spcPts val="4150"/>
              </a:lnSpc>
              <a:buNone/>
            </a:pPr>
            <a:r>
              <a:rPr lang="en-US" sz="3350" dirty="0">
                <a:solidFill>
                  <a:srgbClr val="FAEBEB"/>
                </a:solidFill>
                <a:latin typeface="Dela Gothic One" pitchFamily="34" charset="0"/>
                <a:ea typeface="Dela Gothic One" pitchFamily="34" charset="-122"/>
                <a:cs typeface="Dela Gothic One" pitchFamily="34" charset="-120"/>
              </a:rPr>
              <a:t>Understanding Data: The Foundation of Insight</a:t>
            </a:r>
            <a:endParaRPr lang="en-US" sz="3350" dirty="0"/>
          </a:p>
        </p:txBody>
      </p:sp>
      <p:sp>
        <p:nvSpPr>
          <p:cNvPr id="3" name="Text 1"/>
          <p:cNvSpPr/>
          <p:nvPr/>
        </p:nvSpPr>
        <p:spPr>
          <a:xfrm>
            <a:off x="1431965" y="1228725"/>
            <a:ext cx="11766352" cy="452914"/>
          </a:xfrm>
          <a:prstGeom prst="rect">
            <a:avLst/>
          </a:prstGeom>
          <a:noFill/>
          <a:ln/>
        </p:spPr>
        <p:txBody>
          <a:bodyPr wrap="square" lIns="0" tIns="0" rIns="0" bIns="0" rtlCol="0" anchor="t"/>
          <a:lstStyle/>
          <a:p>
            <a:pPr marL="0" indent="0" algn="l">
              <a:lnSpc>
                <a:spcPts val="1750"/>
              </a:lnSpc>
              <a:buNone/>
            </a:pPr>
            <a:r>
              <a:rPr lang="en-US" dirty="0">
                <a:solidFill>
                  <a:srgbClr val="FFE5E5"/>
                </a:solidFill>
                <a:latin typeface="DM Sans" pitchFamily="34" charset="0"/>
                <a:ea typeface="DM Sans" pitchFamily="34" charset="-122"/>
                <a:cs typeface="DM Sans" pitchFamily="34" charset="-120"/>
              </a:rPr>
              <a:t>Data, in its simplest form, refers to a collection of facts, figures, and statistics gathered for reference or analysis. In the digital age, data is ubiquitous, generated every second from countless sources.</a:t>
            </a:r>
            <a:endParaRPr lang="en-US" dirty="0"/>
          </a:p>
        </p:txBody>
      </p:sp>
      <p:sp>
        <p:nvSpPr>
          <p:cNvPr id="4" name="Text 2"/>
          <p:cNvSpPr/>
          <p:nvPr/>
        </p:nvSpPr>
        <p:spPr>
          <a:xfrm>
            <a:off x="1249085" y="2949655"/>
            <a:ext cx="3860797" cy="532923"/>
          </a:xfrm>
          <a:prstGeom prst="rect">
            <a:avLst/>
          </a:prstGeom>
          <a:noFill/>
          <a:ln/>
        </p:spPr>
        <p:txBody>
          <a:bodyPr wrap="none" lIns="0" tIns="0" rIns="0" bIns="0" rtlCol="0" anchor="t"/>
          <a:lstStyle/>
          <a:p>
            <a:pPr marL="0" indent="0" algn="l">
              <a:lnSpc>
                <a:spcPts val="2050"/>
              </a:lnSpc>
              <a:buNone/>
            </a:pPr>
            <a:r>
              <a:rPr lang="en-US" sz="2400" dirty="0">
                <a:solidFill>
                  <a:srgbClr val="FAEBEB"/>
                </a:solidFill>
                <a:latin typeface="Dela Gothic One" pitchFamily="34" charset="0"/>
                <a:ea typeface="Dela Gothic One" pitchFamily="34" charset="-122"/>
                <a:cs typeface="Dela Gothic One" pitchFamily="34" charset="-120"/>
              </a:rPr>
              <a:t>Why is Data Important?</a:t>
            </a:r>
            <a:endParaRPr lang="en-US" sz="2400" dirty="0"/>
          </a:p>
        </p:txBody>
      </p:sp>
      <p:sp>
        <p:nvSpPr>
          <p:cNvPr id="5" name="Text 3"/>
          <p:cNvSpPr/>
          <p:nvPr/>
        </p:nvSpPr>
        <p:spPr>
          <a:xfrm>
            <a:off x="926356" y="3864704"/>
            <a:ext cx="5840204" cy="3020189"/>
          </a:xfrm>
          <a:prstGeom prst="rect">
            <a:avLst/>
          </a:prstGeom>
          <a:noFill/>
          <a:ln/>
        </p:spPr>
        <p:txBody>
          <a:bodyPr wrap="square" lIns="0" tIns="0" rIns="0" bIns="0" rtlCol="0" anchor="t"/>
          <a:lstStyle/>
          <a:p>
            <a:pPr marL="342900" indent="-342900" algn="l">
              <a:lnSpc>
                <a:spcPts val="1750"/>
              </a:lnSpc>
              <a:buSzPct val="100000"/>
              <a:buChar char="•"/>
            </a:pPr>
            <a:r>
              <a:rPr lang="en-US" dirty="0">
                <a:solidFill>
                  <a:srgbClr val="FFE5E5"/>
                </a:solidFill>
                <a:latin typeface="DM Sans" pitchFamily="34" charset="0"/>
                <a:ea typeface="DM Sans" pitchFamily="34" charset="-122"/>
                <a:cs typeface="DM Sans" pitchFamily="34" charset="-120"/>
              </a:rPr>
              <a:t>Informs decision-making in business, science, and policy.</a:t>
            </a:r>
            <a:endParaRPr lang="en-US" dirty="0"/>
          </a:p>
          <a:p>
            <a:pPr marL="342900" indent="-342900" algn="l">
              <a:lnSpc>
                <a:spcPts val="1750"/>
              </a:lnSpc>
              <a:buSzPct val="100000"/>
              <a:buChar char="•"/>
            </a:pPr>
            <a:r>
              <a:rPr lang="en-US" dirty="0">
                <a:solidFill>
                  <a:srgbClr val="FFE5E5"/>
                </a:solidFill>
                <a:latin typeface="DM Sans" pitchFamily="34" charset="0"/>
                <a:ea typeface="DM Sans" pitchFamily="34" charset="-122"/>
                <a:cs typeface="DM Sans" pitchFamily="34" charset="-120"/>
              </a:rPr>
              <a:t>Reveals hidden patterns and trends.</a:t>
            </a:r>
            <a:endParaRPr lang="en-US" dirty="0"/>
          </a:p>
          <a:p>
            <a:pPr marL="342900" indent="-342900" algn="l">
              <a:lnSpc>
                <a:spcPts val="1750"/>
              </a:lnSpc>
              <a:buSzPct val="100000"/>
              <a:buChar char="•"/>
            </a:pPr>
            <a:r>
              <a:rPr lang="en-US" dirty="0">
                <a:solidFill>
                  <a:srgbClr val="FFE5E5"/>
                </a:solidFill>
                <a:latin typeface="DM Sans" pitchFamily="34" charset="0"/>
                <a:ea typeface="DM Sans" pitchFamily="34" charset="-122"/>
                <a:cs typeface="DM Sans" pitchFamily="34" charset="-120"/>
              </a:rPr>
              <a:t>Drives innovation and technological advancements.</a:t>
            </a:r>
          </a:p>
          <a:p>
            <a:pPr marL="342900" indent="-342900" algn="l">
              <a:lnSpc>
                <a:spcPts val="1750"/>
              </a:lnSpc>
              <a:buSzPct val="100000"/>
              <a:buChar char="•"/>
            </a:pPr>
            <a:r>
              <a:rPr lang="en-US" dirty="0">
                <a:solidFill>
                  <a:srgbClr val="FFE5E5"/>
                </a:solidFill>
                <a:latin typeface="DM Sans" pitchFamily="34" charset="0"/>
                <a:ea typeface="DM Sans" pitchFamily="34" charset="-122"/>
                <a:cs typeface="DM Sans" pitchFamily="34" charset="-120"/>
              </a:rPr>
              <a:t>Improves efficiency and productivity.</a:t>
            </a:r>
          </a:p>
          <a:p>
            <a:pPr marL="342900" indent="-342900" algn="l">
              <a:lnSpc>
                <a:spcPts val="1750"/>
              </a:lnSpc>
              <a:buSzPct val="100000"/>
              <a:buChar char="•"/>
            </a:pPr>
            <a:r>
              <a:rPr lang="en-US" dirty="0">
                <a:solidFill>
                  <a:srgbClr val="FFE5E5"/>
                </a:solidFill>
                <a:latin typeface="DM Sans" pitchFamily="34" charset="0"/>
                <a:ea typeface="DM Sans" pitchFamily="34" charset="-122"/>
                <a:cs typeface="DM Sans" pitchFamily="34" charset="-120"/>
              </a:rPr>
              <a:t>Supports Personalization and Better User Experience</a:t>
            </a:r>
          </a:p>
          <a:p>
            <a:pPr marL="342900" indent="-342900" algn="l">
              <a:lnSpc>
                <a:spcPts val="1750"/>
              </a:lnSpc>
              <a:buSzPct val="100000"/>
              <a:buChar char="•"/>
            </a:pPr>
            <a:r>
              <a:rPr lang="en-US" dirty="0">
                <a:solidFill>
                  <a:srgbClr val="FFE5E5"/>
                </a:solidFill>
                <a:latin typeface="DM Sans" pitchFamily="34" charset="0"/>
                <a:ea typeface="DM Sans" pitchFamily="34" charset="-122"/>
                <a:cs typeface="DM Sans" pitchFamily="34" charset="-120"/>
              </a:rPr>
              <a:t>Enhances Accuracy and Reduces Risk</a:t>
            </a:r>
          </a:p>
          <a:p>
            <a:pPr algn="l">
              <a:lnSpc>
                <a:spcPts val="1750"/>
              </a:lnSpc>
              <a:buSzPct val="100000"/>
            </a:pPr>
            <a:endParaRPr lang="en-US" dirty="0"/>
          </a:p>
        </p:txBody>
      </p:sp>
      <p:pic>
        <p:nvPicPr>
          <p:cNvPr id="8" name="Picture 7">
            <a:extLst>
              <a:ext uri="{FF2B5EF4-FFF2-40B4-BE49-F238E27FC236}">
                <a16:creationId xmlns:a16="http://schemas.microsoft.com/office/drawing/2014/main" id="{0417208C-9FE7-A359-5238-AF16583D73D7}"/>
              </a:ext>
            </a:extLst>
          </p:cNvPr>
          <p:cNvPicPr>
            <a:picLocks noChangeAspect="1"/>
          </p:cNvPicPr>
          <p:nvPr/>
        </p:nvPicPr>
        <p:blipFill>
          <a:blip r:embed="rId3"/>
          <a:stretch>
            <a:fillRect/>
          </a:stretch>
        </p:blipFill>
        <p:spPr>
          <a:xfrm>
            <a:off x="7674173" y="2144219"/>
            <a:ext cx="6320328" cy="42135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918448"/>
            <a:ext cx="9080659"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Exploring the Kinds of Data</a:t>
            </a:r>
            <a:endParaRPr lang="en-US" sz="4450" dirty="0"/>
          </a:p>
        </p:txBody>
      </p:sp>
      <p:sp>
        <p:nvSpPr>
          <p:cNvPr id="3" name="Text 1"/>
          <p:cNvSpPr/>
          <p:nvPr/>
        </p:nvSpPr>
        <p:spPr>
          <a:xfrm>
            <a:off x="758309" y="2064425"/>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can be classified into various types, each requiring different analytical approaches. Understanding these distinctions is crucial for effective data processing.</a:t>
            </a:r>
            <a:endParaRPr lang="en-US" sz="1700" dirty="0"/>
          </a:p>
        </p:txBody>
      </p:sp>
      <p:pic>
        <p:nvPicPr>
          <p:cNvPr id="4" name="Image 0" descr="preencoded.png"/>
          <p:cNvPicPr>
            <a:picLocks noChangeAspect="1"/>
          </p:cNvPicPr>
          <p:nvPr/>
        </p:nvPicPr>
        <p:blipFill>
          <a:blip r:embed="rId3"/>
          <a:stretch>
            <a:fillRect/>
          </a:stretch>
        </p:blipFill>
        <p:spPr>
          <a:xfrm>
            <a:off x="758309" y="3001566"/>
            <a:ext cx="1071324" cy="1071324"/>
          </a:xfrm>
          <a:prstGeom prst="rect">
            <a:avLst/>
          </a:prstGeom>
        </p:spPr>
      </p:pic>
      <p:sp>
        <p:nvSpPr>
          <p:cNvPr id="5" name="Text 2"/>
          <p:cNvSpPr/>
          <p:nvPr/>
        </p:nvSpPr>
        <p:spPr>
          <a:xfrm>
            <a:off x="2100382" y="3001566"/>
            <a:ext cx="1733312"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Numerical Data</a:t>
            </a:r>
            <a:endParaRPr lang="en-US" sz="2200" dirty="0"/>
          </a:p>
        </p:txBody>
      </p:sp>
      <p:sp>
        <p:nvSpPr>
          <p:cNvPr id="6" name="Text 3"/>
          <p:cNvSpPr/>
          <p:nvPr/>
        </p:nvSpPr>
        <p:spPr>
          <a:xfrm>
            <a:off x="2100382" y="3843933"/>
            <a:ext cx="1733312" cy="346710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Quantitative measurements such as age, height, temperature, or sales figures. Can be discrete (countable) or continuous (measurable).</a:t>
            </a:r>
            <a:endParaRPr lang="en-US" sz="1700" dirty="0"/>
          </a:p>
        </p:txBody>
      </p:sp>
      <p:pic>
        <p:nvPicPr>
          <p:cNvPr id="7" name="Image 1" descr="preencoded.png"/>
          <p:cNvPicPr>
            <a:picLocks noChangeAspect="1"/>
          </p:cNvPicPr>
          <p:nvPr/>
        </p:nvPicPr>
        <p:blipFill>
          <a:blip r:embed="rId4"/>
          <a:stretch>
            <a:fillRect/>
          </a:stretch>
        </p:blipFill>
        <p:spPr>
          <a:xfrm>
            <a:off x="4104442" y="3001566"/>
            <a:ext cx="1071324" cy="1071324"/>
          </a:xfrm>
          <a:prstGeom prst="rect">
            <a:avLst/>
          </a:prstGeom>
        </p:spPr>
      </p:pic>
      <p:sp>
        <p:nvSpPr>
          <p:cNvPr id="8" name="Text 4"/>
          <p:cNvSpPr/>
          <p:nvPr/>
        </p:nvSpPr>
        <p:spPr>
          <a:xfrm>
            <a:off x="5446514" y="3001566"/>
            <a:ext cx="1733312"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Categorical Data</a:t>
            </a:r>
            <a:endParaRPr lang="en-US" sz="2200" dirty="0"/>
          </a:p>
        </p:txBody>
      </p:sp>
      <p:sp>
        <p:nvSpPr>
          <p:cNvPr id="9" name="Text 5"/>
          <p:cNvSpPr/>
          <p:nvPr/>
        </p:nvSpPr>
        <p:spPr>
          <a:xfrm>
            <a:off x="5446514" y="3843933"/>
            <a:ext cx="1733312" cy="242697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Represents characteristics or qualities that can be divided into groups, e.g., gender, country, product type.</a:t>
            </a:r>
            <a:endParaRPr lang="en-US" sz="1700" dirty="0"/>
          </a:p>
        </p:txBody>
      </p:sp>
      <p:pic>
        <p:nvPicPr>
          <p:cNvPr id="10" name="Image 2" descr="preencoded.png"/>
          <p:cNvPicPr>
            <a:picLocks noChangeAspect="1"/>
          </p:cNvPicPr>
          <p:nvPr/>
        </p:nvPicPr>
        <p:blipFill>
          <a:blip r:embed="rId5"/>
          <a:stretch>
            <a:fillRect/>
          </a:stretch>
        </p:blipFill>
        <p:spPr>
          <a:xfrm>
            <a:off x="7450574" y="3001566"/>
            <a:ext cx="1071324" cy="1071324"/>
          </a:xfrm>
          <a:prstGeom prst="rect">
            <a:avLst/>
          </a:prstGeom>
        </p:spPr>
      </p:pic>
      <p:sp>
        <p:nvSpPr>
          <p:cNvPr id="11" name="Text 6"/>
          <p:cNvSpPr/>
          <p:nvPr/>
        </p:nvSpPr>
        <p:spPr>
          <a:xfrm>
            <a:off x="8792647" y="3001566"/>
            <a:ext cx="1733312"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Structured Data</a:t>
            </a:r>
            <a:endParaRPr lang="en-US" sz="2200" dirty="0"/>
          </a:p>
        </p:txBody>
      </p:sp>
      <p:sp>
        <p:nvSpPr>
          <p:cNvPr id="12" name="Text 7"/>
          <p:cNvSpPr/>
          <p:nvPr/>
        </p:nvSpPr>
        <p:spPr>
          <a:xfrm>
            <a:off x="8792647" y="3843933"/>
            <a:ext cx="1733312" cy="242697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Highly organised and formatted, typically found in relational databases (e.g., spreadsheets, SQL tables).</a:t>
            </a:r>
            <a:endParaRPr lang="en-US" sz="1700" dirty="0"/>
          </a:p>
        </p:txBody>
      </p:sp>
      <p:pic>
        <p:nvPicPr>
          <p:cNvPr id="13" name="Image 3" descr="preencoded.png"/>
          <p:cNvPicPr>
            <a:picLocks noChangeAspect="1"/>
          </p:cNvPicPr>
          <p:nvPr/>
        </p:nvPicPr>
        <p:blipFill>
          <a:blip r:embed="rId6"/>
          <a:stretch>
            <a:fillRect/>
          </a:stretch>
        </p:blipFill>
        <p:spPr>
          <a:xfrm>
            <a:off x="10796707" y="3001566"/>
            <a:ext cx="1071324" cy="1071324"/>
          </a:xfrm>
          <a:prstGeom prst="rect">
            <a:avLst/>
          </a:prstGeom>
        </p:spPr>
      </p:pic>
      <p:sp>
        <p:nvSpPr>
          <p:cNvPr id="14" name="Text 8"/>
          <p:cNvSpPr/>
          <p:nvPr/>
        </p:nvSpPr>
        <p:spPr>
          <a:xfrm>
            <a:off x="12138779" y="3001566"/>
            <a:ext cx="1733312"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Unstructured Data</a:t>
            </a:r>
            <a:endParaRPr lang="en-US" sz="2200" dirty="0"/>
          </a:p>
        </p:txBody>
      </p:sp>
      <p:sp>
        <p:nvSpPr>
          <p:cNvPr id="15" name="Text 9"/>
          <p:cNvSpPr/>
          <p:nvPr/>
        </p:nvSpPr>
        <p:spPr>
          <a:xfrm>
            <a:off x="12138779" y="3843933"/>
            <a:ext cx="1733312" cy="312039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Lacks a predefined format, making it challenging to process (e.g., text, audio, video, emails, social media posts).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264509" y="717841"/>
            <a:ext cx="7045047" cy="444937"/>
          </a:xfrm>
          <a:prstGeom prst="rect">
            <a:avLst/>
          </a:prstGeom>
          <a:noFill/>
          <a:ln/>
        </p:spPr>
        <p:txBody>
          <a:bodyPr wrap="none" lIns="0" tIns="0" rIns="0" bIns="0" rtlCol="0" anchor="t"/>
          <a:lstStyle/>
          <a:p>
            <a:pPr marL="0" indent="0" algn="l">
              <a:lnSpc>
                <a:spcPts val="3500"/>
              </a:lnSpc>
              <a:buNone/>
            </a:pPr>
            <a:r>
              <a:rPr lang="en-US" sz="3200" dirty="0">
                <a:solidFill>
                  <a:srgbClr val="FAEBEB"/>
                </a:solidFill>
                <a:latin typeface="Dela Gothic One" pitchFamily="34" charset="0"/>
                <a:ea typeface="Dela Gothic One" pitchFamily="34" charset="-122"/>
                <a:cs typeface="Dela Gothic One" pitchFamily="34" charset="-120"/>
              </a:rPr>
              <a:t>Data Objects and Attribute Types</a:t>
            </a:r>
            <a:endParaRPr lang="en-US" sz="3200" dirty="0"/>
          </a:p>
        </p:txBody>
      </p:sp>
      <p:sp>
        <p:nvSpPr>
          <p:cNvPr id="3" name="Text 1"/>
          <p:cNvSpPr/>
          <p:nvPr/>
        </p:nvSpPr>
        <p:spPr>
          <a:xfrm>
            <a:off x="2264509" y="1519128"/>
            <a:ext cx="9823847" cy="175736"/>
          </a:xfrm>
          <a:prstGeom prst="rect">
            <a:avLst/>
          </a:prstGeom>
          <a:noFill/>
          <a:ln/>
        </p:spPr>
        <p:txBody>
          <a:bodyPr wrap="none" lIns="0" tIns="0" rIns="0" bIns="0" rtlCol="0" anchor="t"/>
          <a:lstStyle/>
          <a:p>
            <a:pPr marL="0" indent="0" algn="l">
              <a:lnSpc>
                <a:spcPts val="1350"/>
              </a:lnSpc>
              <a:buNone/>
            </a:pPr>
            <a:r>
              <a:rPr lang="en-US" sz="1600" dirty="0">
                <a:solidFill>
                  <a:srgbClr val="FFE5E5"/>
                </a:solidFill>
                <a:latin typeface="DM Sans" pitchFamily="34" charset="0"/>
                <a:ea typeface="DM Sans" pitchFamily="34" charset="-122"/>
                <a:cs typeface="DM Sans" pitchFamily="34" charset="-120"/>
              </a:rPr>
              <a:t>Data is organised around 'data objects', described by their 'attributes’. </a:t>
            </a:r>
          </a:p>
          <a:p>
            <a:pPr marL="0" indent="0" algn="l">
              <a:lnSpc>
                <a:spcPts val="1350"/>
              </a:lnSpc>
              <a:buNone/>
            </a:pPr>
            <a:endParaRPr lang="en-US" sz="1600" dirty="0">
              <a:solidFill>
                <a:srgbClr val="FFE5E5"/>
              </a:solidFill>
              <a:latin typeface="DM Sans" pitchFamily="34" charset="0"/>
              <a:ea typeface="DM Sans" pitchFamily="34" charset="-122"/>
              <a:cs typeface="DM Sans" pitchFamily="34" charset="-120"/>
            </a:endParaRPr>
          </a:p>
          <a:p>
            <a:pPr marL="0" indent="0" algn="l">
              <a:lnSpc>
                <a:spcPts val="1350"/>
              </a:lnSpc>
              <a:buNone/>
            </a:pPr>
            <a:r>
              <a:rPr lang="en-US" sz="1600" dirty="0">
                <a:solidFill>
                  <a:srgbClr val="FFE5E5"/>
                </a:solidFill>
                <a:latin typeface="DM Sans" pitchFamily="34" charset="0"/>
                <a:ea typeface="DM Sans" pitchFamily="34" charset="-122"/>
                <a:cs typeface="DM Sans" pitchFamily="34" charset="-120"/>
              </a:rPr>
              <a:t>These attributes have distinct types that dictate how they can be analysed.</a:t>
            </a:r>
            <a:endParaRPr lang="en-US" sz="1600" dirty="0"/>
          </a:p>
        </p:txBody>
      </p:sp>
      <p:sp>
        <p:nvSpPr>
          <p:cNvPr id="5" name="Shape 2"/>
          <p:cNvSpPr/>
          <p:nvPr/>
        </p:nvSpPr>
        <p:spPr>
          <a:xfrm>
            <a:off x="7443550" y="2966355"/>
            <a:ext cx="67628" cy="67628"/>
          </a:xfrm>
          <a:prstGeom prst="roundRect">
            <a:avLst>
              <a:gd name="adj" fmla="val 676051"/>
            </a:avLst>
          </a:prstGeom>
          <a:solidFill>
            <a:srgbClr val="C91313"/>
          </a:solidFill>
          <a:ln/>
        </p:spPr>
      </p:sp>
      <p:sp>
        <p:nvSpPr>
          <p:cNvPr id="6" name="Text 3"/>
          <p:cNvSpPr/>
          <p:nvPr/>
        </p:nvSpPr>
        <p:spPr>
          <a:xfrm>
            <a:off x="7646431" y="2839733"/>
            <a:ext cx="3446145" cy="222409"/>
          </a:xfrm>
          <a:prstGeom prst="rect">
            <a:avLst/>
          </a:prstGeom>
          <a:noFill/>
          <a:ln/>
        </p:spPr>
        <p:txBody>
          <a:bodyPr wrap="none" lIns="0" tIns="0" rIns="0" bIns="0" rtlCol="0" anchor="t"/>
          <a:lstStyle/>
          <a:p>
            <a:pPr marL="0" indent="0" algn="l">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Data Objects (Records/Samples)</a:t>
            </a:r>
            <a:endParaRPr lang="en-US" sz="1400" dirty="0"/>
          </a:p>
        </p:txBody>
      </p:sp>
      <p:sp>
        <p:nvSpPr>
          <p:cNvPr id="7" name="Text 4"/>
          <p:cNvSpPr/>
          <p:nvPr/>
        </p:nvSpPr>
        <p:spPr>
          <a:xfrm>
            <a:off x="7639762" y="3189006"/>
            <a:ext cx="4594979" cy="351472"/>
          </a:xfrm>
          <a:prstGeom prst="rect">
            <a:avLst/>
          </a:prstGeom>
          <a:noFill/>
          <a:ln/>
        </p:spPr>
        <p:txBody>
          <a:bodyPr wrap="square" lIns="0" tIns="0" rIns="0" bIns="0" rtlCol="0" anchor="t"/>
          <a:lstStyle/>
          <a:p>
            <a:pPr marL="0" indent="0" algn="l">
              <a:lnSpc>
                <a:spcPts val="1350"/>
              </a:lnSpc>
              <a:buNone/>
            </a:pPr>
            <a:r>
              <a:rPr lang="en-US" sz="1050" dirty="0">
                <a:solidFill>
                  <a:srgbClr val="FFE5E5"/>
                </a:solidFill>
                <a:latin typeface="DM Sans" pitchFamily="34" charset="0"/>
                <a:ea typeface="DM Sans" pitchFamily="34" charset="-122"/>
                <a:cs typeface="DM Sans" pitchFamily="34" charset="-120"/>
              </a:rPr>
              <a:t>Represent individual entities or instances (e.g., a customer, a transaction, a sensor reading).</a:t>
            </a:r>
            <a:endParaRPr lang="en-US" sz="1050" dirty="0"/>
          </a:p>
        </p:txBody>
      </p:sp>
      <p:sp>
        <p:nvSpPr>
          <p:cNvPr id="8" name="Shape 5"/>
          <p:cNvSpPr/>
          <p:nvPr/>
        </p:nvSpPr>
        <p:spPr>
          <a:xfrm>
            <a:off x="7453908" y="3716901"/>
            <a:ext cx="67628" cy="67628"/>
          </a:xfrm>
          <a:prstGeom prst="roundRect">
            <a:avLst>
              <a:gd name="adj" fmla="val 676051"/>
            </a:avLst>
          </a:prstGeom>
          <a:solidFill>
            <a:srgbClr val="C91313"/>
          </a:solidFill>
          <a:ln/>
        </p:spPr>
      </p:sp>
      <p:sp>
        <p:nvSpPr>
          <p:cNvPr id="9" name="Text 6"/>
          <p:cNvSpPr/>
          <p:nvPr/>
        </p:nvSpPr>
        <p:spPr>
          <a:xfrm>
            <a:off x="7646431" y="3645361"/>
            <a:ext cx="3339584" cy="222409"/>
          </a:xfrm>
          <a:prstGeom prst="rect">
            <a:avLst/>
          </a:prstGeom>
          <a:noFill/>
          <a:ln/>
        </p:spPr>
        <p:txBody>
          <a:bodyPr wrap="none" lIns="0" tIns="0" rIns="0" bIns="0" rtlCol="0" anchor="t"/>
          <a:lstStyle/>
          <a:p>
            <a:pPr marL="0" indent="0" algn="l">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Attributes (Features/Variables)</a:t>
            </a:r>
            <a:endParaRPr lang="en-US" sz="1400" dirty="0"/>
          </a:p>
        </p:txBody>
      </p:sp>
      <p:sp>
        <p:nvSpPr>
          <p:cNvPr id="10" name="Text 7"/>
          <p:cNvSpPr/>
          <p:nvPr/>
        </p:nvSpPr>
        <p:spPr>
          <a:xfrm>
            <a:off x="7663778" y="3984130"/>
            <a:ext cx="4594979" cy="175736"/>
          </a:xfrm>
          <a:prstGeom prst="rect">
            <a:avLst/>
          </a:prstGeom>
          <a:noFill/>
          <a:ln/>
        </p:spPr>
        <p:txBody>
          <a:bodyPr wrap="none" lIns="0" tIns="0" rIns="0" bIns="0" rtlCol="0" anchor="t"/>
          <a:lstStyle/>
          <a:p>
            <a:pPr marL="0" indent="0" algn="l">
              <a:lnSpc>
                <a:spcPts val="1350"/>
              </a:lnSpc>
              <a:buNone/>
            </a:pPr>
            <a:r>
              <a:rPr lang="en-US" sz="1050" dirty="0">
                <a:solidFill>
                  <a:srgbClr val="FFE5E5"/>
                </a:solidFill>
                <a:latin typeface="DM Sans" pitchFamily="34" charset="0"/>
                <a:ea typeface="DM Sans" pitchFamily="34" charset="-122"/>
                <a:cs typeface="DM Sans" pitchFamily="34" charset="-120"/>
              </a:rPr>
              <a:t>Properties or characteristics describing a data object.</a:t>
            </a:r>
            <a:endParaRPr lang="en-US" sz="1050" dirty="0"/>
          </a:p>
        </p:txBody>
      </p:sp>
      <p:sp>
        <p:nvSpPr>
          <p:cNvPr id="11" name="Shape 8"/>
          <p:cNvSpPr/>
          <p:nvPr/>
        </p:nvSpPr>
        <p:spPr>
          <a:xfrm>
            <a:off x="7414359" y="4452865"/>
            <a:ext cx="67628" cy="67628"/>
          </a:xfrm>
          <a:prstGeom prst="roundRect">
            <a:avLst>
              <a:gd name="adj" fmla="val 676051"/>
            </a:avLst>
          </a:prstGeom>
          <a:solidFill>
            <a:srgbClr val="C91313"/>
          </a:solidFill>
          <a:ln/>
        </p:spPr>
      </p:sp>
      <p:sp>
        <p:nvSpPr>
          <p:cNvPr id="12" name="Text 9"/>
          <p:cNvSpPr/>
          <p:nvPr/>
        </p:nvSpPr>
        <p:spPr>
          <a:xfrm>
            <a:off x="7643931" y="4340480"/>
            <a:ext cx="2005251" cy="222409"/>
          </a:xfrm>
          <a:prstGeom prst="rect">
            <a:avLst/>
          </a:prstGeom>
          <a:noFill/>
          <a:ln/>
        </p:spPr>
        <p:txBody>
          <a:bodyPr wrap="none" lIns="0" tIns="0" rIns="0" bIns="0" rtlCol="0" anchor="t"/>
          <a:lstStyle/>
          <a:p>
            <a:pPr marL="0" indent="0" algn="l">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Nominal Attributes</a:t>
            </a:r>
            <a:endParaRPr lang="en-US" sz="1400" dirty="0"/>
          </a:p>
        </p:txBody>
      </p:sp>
      <p:sp>
        <p:nvSpPr>
          <p:cNvPr id="13" name="Text 10"/>
          <p:cNvSpPr/>
          <p:nvPr/>
        </p:nvSpPr>
        <p:spPr>
          <a:xfrm>
            <a:off x="7639764" y="4655721"/>
            <a:ext cx="4594979" cy="175736"/>
          </a:xfrm>
          <a:prstGeom prst="rect">
            <a:avLst/>
          </a:prstGeom>
          <a:noFill/>
          <a:ln/>
        </p:spPr>
        <p:txBody>
          <a:bodyPr wrap="none" lIns="0" tIns="0" rIns="0" bIns="0" rtlCol="0" anchor="t"/>
          <a:lstStyle/>
          <a:p>
            <a:pPr marL="0" indent="0" algn="l">
              <a:lnSpc>
                <a:spcPts val="1350"/>
              </a:lnSpc>
              <a:buNone/>
            </a:pPr>
            <a:r>
              <a:rPr lang="en-US" sz="1050" dirty="0">
                <a:solidFill>
                  <a:srgbClr val="FFE5E5"/>
                </a:solidFill>
                <a:latin typeface="DM Sans" pitchFamily="34" charset="0"/>
                <a:ea typeface="DM Sans" pitchFamily="34" charset="-122"/>
                <a:cs typeface="DM Sans" pitchFamily="34" charset="-120"/>
              </a:rPr>
              <a:t>Categories without any order (e.g., eye colour, postal codes).</a:t>
            </a:r>
            <a:endParaRPr lang="en-US" sz="1050" dirty="0"/>
          </a:p>
        </p:txBody>
      </p:sp>
      <p:sp>
        <p:nvSpPr>
          <p:cNvPr id="14" name="Shape 11"/>
          <p:cNvSpPr/>
          <p:nvPr/>
        </p:nvSpPr>
        <p:spPr>
          <a:xfrm>
            <a:off x="7453908" y="5018765"/>
            <a:ext cx="67628" cy="67628"/>
          </a:xfrm>
          <a:prstGeom prst="roundRect">
            <a:avLst>
              <a:gd name="adj" fmla="val 676051"/>
            </a:avLst>
          </a:prstGeom>
          <a:solidFill>
            <a:srgbClr val="C91313"/>
          </a:solidFill>
          <a:ln/>
        </p:spPr>
      </p:sp>
      <p:sp>
        <p:nvSpPr>
          <p:cNvPr id="15" name="Text 12"/>
          <p:cNvSpPr/>
          <p:nvPr/>
        </p:nvSpPr>
        <p:spPr>
          <a:xfrm>
            <a:off x="7639764" y="4912162"/>
            <a:ext cx="1916192" cy="222409"/>
          </a:xfrm>
          <a:prstGeom prst="rect">
            <a:avLst/>
          </a:prstGeom>
          <a:noFill/>
          <a:ln/>
        </p:spPr>
        <p:txBody>
          <a:bodyPr wrap="none" lIns="0" tIns="0" rIns="0" bIns="0" rtlCol="0" anchor="t"/>
          <a:lstStyle/>
          <a:p>
            <a:pPr marL="0" indent="0" algn="l">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Ordinal Attributes</a:t>
            </a:r>
            <a:endParaRPr lang="en-US" sz="1400" dirty="0"/>
          </a:p>
        </p:txBody>
      </p:sp>
      <p:sp>
        <p:nvSpPr>
          <p:cNvPr id="16" name="Text 13"/>
          <p:cNvSpPr/>
          <p:nvPr/>
        </p:nvSpPr>
        <p:spPr>
          <a:xfrm>
            <a:off x="7639764" y="5275046"/>
            <a:ext cx="4594979" cy="351472"/>
          </a:xfrm>
          <a:prstGeom prst="rect">
            <a:avLst/>
          </a:prstGeom>
          <a:noFill/>
          <a:ln/>
        </p:spPr>
        <p:txBody>
          <a:bodyPr wrap="square" lIns="0" tIns="0" rIns="0" bIns="0" rtlCol="0" anchor="t"/>
          <a:lstStyle/>
          <a:p>
            <a:pPr marL="0" indent="0" algn="l">
              <a:lnSpc>
                <a:spcPts val="1350"/>
              </a:lnSpc>
              <a:buNone/>
            </a:pPr>
            <a:r>
              <a:rPr lang="en-US" sz="1050" dirty="0">
                <a:solidFill>
                  <a:srgbClr val="FFE5E5"/>
                </a:solidFill>
                <a:latin typeface="DM Sans" pitchFamily="34" charset="0"/>
                <a:ea typeface="DM Sans" pitchFamily="34" charset="-122"/>
                <a:cs typeface="DM Sans" pitchFamily="34" charset="-120"/>
              </a:rPr>
              <a:t>Categories with a meaningful order, but unequal intervals (e.g., education level: High School, BSc, MSc, PhD).</a:t>
            </a:r>
            <a:endParaRPr lang="en-US" sz="1050" dirty="0"/>
          </a:p>
        </p:txBody>
      </p:sp>
      <p:sp>
        <p:nvSpPr>
          <p:cNvPr id="17" name="Shape 14"/>
          <p:cNvSpPr/>
          <p:nvPr/>
        </p:nvSpPr>
        <p:spPr>
          <a:xfrm>
            <a:off x="7380545" y="5854010"/>
            <a:ext cx="67628" cy="67628"/>
          </a:xfrm>
          <a:prstGeom prst="roundRect">
            <a:avLst>
              <a:gd name="adj" fmla="val 676051"/>
            </a:avLst>
          </a:prstGeom>
          <a:solidFill>
            <a:srgbClr val="C91313"/>
          </a:solidFill>
          <a:ln/>
        </p:spPr>
      </p:sp>
      <p:sp>
        <p:nvSpPr>
          <p:cNvPr id="18" name="Text 15"/>
          <p:cNvSpPr/>
          <p:nvPr/>
        </p:nvSpPr>
        <p:spPr>
          <a:xfrm>
            <a:off x="7639764" y="5776620"/>
            <a:ext cx="2009418" cy="222409"/>
          </a:xfrm>
          <a:prstGeom prst="rect">
            <a:avLst/>
          </a:prstGeom>
          <a:noFill/>
          <a:ln/>
        </p:spPr>
        <p:txBody>
          <a:bodyPr wrap="none" lIns="0" tIns="0" rIns="0" bIns="0" rtlCol="0" anchor="t"/>
          <a:lstStyle/>
          <a:p>
            <a:pPr marL="0" indent="0" algn="l">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Interval Attributes</a:t>
            </a:r>
            <a:endParaRPr lang="en-US" sz="1400" dirty="0"/>
          </a:p>
        </p:txBody>
      </p:sp>
      <p:sp>
        <p:nvSpPr>
          <p:cNvPr id="19" name="Text 16"/>
          <p:cNvSpPr/>
          <p:nvPr/>
        </p:nvSpPr>
        <p:spPr>
          <a:xfrm>
            <a:off x="7639764" y="6178386"/>
            <a:ext cx="4594979" cy="351472"/>
          </a:xfrm>
          <a:prstGeom prst="rect">
            <a:avLst/>
          </a:prstGeom>
          <a:noFill/>
          <a:ln/>
        </p:spPr>
        <p:txBody>
          <a:bodyPr wrap="square" lIns="0" tIns="0" rIns="0" bIns="0" rtlCol="0" anchor="t"/>
          <a:lstStyle/>
          <a:p>
            <a:pPr marL="0" indent="0" algn="l">
              <a:lnSpc>
                <a:spcPts val="1350"/>
              </a:lnSpc>
              <a:buNone/>
            </a:pPr>
            <a:r>
              <a:rPr lang="en-US" sz="1050" dirty="0">
                <a:solidFill>
                  <a:srgbClr val="FFE5E5"/>
                </a:solidFill>
                <a:latin typeface="DM Sans" pitchFamily="34" charset="0"/>
                <a:ea typeface="DM Sans" pitchFamily="34" charset="-122"/>
                <a:cs typeface="DM Sans" pitchFamily="34" charset="-120"/>
              </a:rPr>
              <a:t>Ordered with meaningful intervals, but no true zero point (e.g., temperature in Celsius/Fahrenheit, calendar dates).</a:t>
            </a:r>
            <a:endParaRPr lang="en-US" sz="1050" dirty="0"/>
          </a:p>
        </p:txBody>
      </p:sp>
      <p:sp>
        <p:nvSpPr>
          <p:cNvPr id="20" name="Shape 17"/>
          <p:cNvSpPr/>
          <p:nvPr/>
        </p:nvSpPr>
        <p:spPr>
          <a:xfrm>
            <a:off x="7487722" y="6787862"/>
            <a:ext cx="67628" cy="67628"/>
          </a:xfrm>
          <a:prstGeom prst="roundRect">
            <a:avLst>
              <a:gd name="adj" fmla="val 676051"/>
            </a:avLst>
          </a:prstGeom>
          <a:solidFill>
            <a:srgbClr val="C91313"/>
          </a:solidFill>
          <a:ln/>
        </p:spPr>
      </p:sp>
      <p:sp>
        <p:nvSpPr>
          <p:cNvPr id="21" name="Text 18"/>
          <p:cNvSpPr/>
          <p:nvPr/>
        </p:nvSpPr>
        <p:spPr>
          <a:xfrm>
            <a:off x="7639763" y="6710472"/>
            <a:ext cx="1779627" cy="222409"/>
          </a:xfrm>
          <a:prstGeom prst="rect">
            <a:avLst/>
          </a:prstGeom>
          <a:noFill/>
          <a:ln/>
        </p:spPr>
        <p:txBody>
          <a:bodyPr wrap="none" lIns="0" tIns="0" rIns="0" bIns="0" rtlCol="0" anchor="t"/>
          <a:lstStyle/>
          <a:p>
            <a:pPr marL="0" indent="0" algn="l">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Ratio Attributes</a:t>
            </a:r>
            <a:endParaRPr lang="en-US" sz="1400" dirty="0"/>
          </a:p>
        </p:txBody>
      </p:sp>
      <p:sp>
        <p:nvSpPr>
          <p:cNvPr id="22" name="Text 19"/>
          <p:cNvSpPr/>
          <p:nvPr/>
        </p:nvSpPr>
        <p:spPr>
          <a:xfrm>
            <a:off x="7639763" y="7005995"/>
            <a:ext cx="4594979" cy="351472"/>
          </a:xfrm>
          <a:prstGeom prst="rect">
            <a:avLst/>
          </a:prstGeom>
          <a:noFill/>
          <a:ln/>
        </p:spPr>
        <p:txBody>
          <a:bodyPr wrap="square" lIns="0" tIns="0" rIns="0" bIns="0" rtlCol="0" anchor="t"/>
          <a:lstStyle/>
          <a:p>
            <a:pPr marL="0" indent="0" algn="l">
              <a:lnSpc>
                <a:spcPts val="1350"/>
              </a:lnSpc>
              <a:buNone/>
            </a:pPr>
            <a:r>
              <a:rPr lang="en-US" sz="1050" dirty="0">
                <a:solidFill>
                  <a:srgbClr val="FFE5E5"/>
                </a:solidFill>
                <a:latin typeface="DM Sans" pitchFamily="34" charset="0"/>
                <a:ea typeface="DM Sans" pitchFamily="34" charset="-122"/>
                <a:cs typeface="DM Sans" pitchFamily="34" charset="-120"/>
              </a:rPr>
              <a:t>Ordered with meaningful intervals and a true zero point, allowing for ratios (e.g., height, weight, monetary amounts).</a:t>
            </a:r>
            <a:endParaRPr lang="en-US" sz="1050" dirty="0"/>
          </a:p>
        </p:txBody>
      </p:sp>
      <p:pic>
        <p:nvPicPr>
          <p:cNvPr id="24" name="Picture 23">
            <a:extLst>
              <a:ext uri="{FF2B5EF4-FFF2-40B4-BE49-F238E27FC236}">
                <a16:creationId xmlns:a16="http://schemas.microsoft.com/office/drawing/2014/main" id="{930C8A6D-01DB-CF1B-3147-C80539897489}"/>
              </a:ext>
            </a:extLst>
          </p:cNvPr>
          <p:cNvPicPr>
            <a:picLocks noChangeAspect="1"/>
          </p:cNvPicPr>
          <p:nvPr/>
        </p:nvPicPr>
        <p:blipFill>
          <a:blip r:embed="rId3"/>
          <a:stretch>
            <a:fillRect/>
          </a:stretch>
        </p:blipFill>
        <p:spPr>
          <a:xfrm>
            <a:off x="558111" y="2767986"/>
            <a:ext cx="6432526" cy="42883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0732" y="1147405"/>
            <a:ext cx="9490591"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Uncovering Patterns in Data</a:t>
            </a:r>
            <a:endParaRPr lang="en-US" sz="4450" dirty="0"/>
          </a:p>
        </p:txBody>
      </p:sp>
      <p:sp>
        <p:nvSpPr>
          <p:cNvPr id="3" name="Text 1"/>
          <p:cNvSpPr/>
          <p:nvPr/>
        </p:nvSpPr>
        <p:spPr>
          <a:xfrm>
            <a:off x="650732" y="2285142"/>
            <a:ext cx="131137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mining techniques are employed to discover insightful patterns within vast datasets, revealing relationships that might otherwise remain hidden.</a:t>
            </a:r>
            <a:endParaRPr lang="en-US" sz="1700" dirty="0"/>
          </a:p>
        </p:txBody>
      </p:sp>
      <p:sp>
        <p:nvSpPr>
          <p:cNvPr id="5" name="Text 2"/>
          <p:cNvSpPr/>
          <p:nvPr/>
        </p:nvSpPr>
        <p:spPr>
          <a:xfrm>
            <a:off x="1570673" y="358675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Trends</a:t>
            </a:r>
            <a:endParaRPr lang="en-US" sz="2200" dirty="0"/>
          </a:p>
        </p:txBody>
      </p:sp>
      <p:sp>
        <p:nvSpPr>
          <p:cNvPr id="6" name="Text 3"/>
          <p:cNvSpPr/>
          <p:nvPr/>
        </p:nvSpPr>
        <p:spPr>
          <a:xfrm>
            <a:off x="1570673" y="4072890"/>
            <a:ext cx="5609153"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Long-term movements or directions in data (e.g., increasing sales over time, rising temperatures).</a:t>
            </a:r>
            <a:endParaRPr lang="en-US" sz="1700" dirty="0"/>
          </a:p>
        </p:txBody>
      </p:sp>
      <p:sp>
        <p:nvSpPr>
          <p:cNvPr id="8" name="Text 4"/>
          <p:cNvSpPr/>
          <p:nvPr/>
        </p:nvSpPr>
        <p:spPr>
          <a:xfrm>
            <a:off x="8262938" y="358675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Associations</a:t>
            </a:r>
            <a:endParaRPr lang="en-US" sz="2200" dirty="0"/>
          </a:p>
        </p:txBody>
      </p:sp>
      <p:sp>
        <p:nvSpPr>
          <p:cNvPr id="9" name="Text 5"/>
          <p:cNvSpPr/>
          <p:nvPr/>
        </p:nvSpPr>
        <p:spPr>
          <a:xfrm>
            <a:off x="8262938" y="4072890"/>
            <a:ext cx="5609153"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Relationships between different data items (e.g., customers who buy product A also buy product B).</a:t>
            </a:r>
            <a:endParaRPr lang="en-US" sz="1700" dirty="0"/>
          </a:p>
        </p:txBody>
      </p:sp>
      <p:sp>
        <p:nvSpPr>
          <p:cNvPr id="11" name="Text 6"/>
          <p:cNvSpPr/>
          <p:nvPr/>
        </p:nvSpPr>
        <p:spPr>
          <a:xfrm>
            <a:off x="1570673" y="519957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Clusters</a:t>
            </a:r>
            <a:endParaRPr lang="en-US" sz="2200" dirty="0"/>
          </a:p>
        </p:txBody>
      </p:sp>
      <p:sp>
        <p:nvSpPr>
          <p:cNvPr id="12" name="Text 7"/>
          <p:cNvSpPr/>
          <p:nvPr/>
        </p:nvSpPr>
        <p:spPr>
          <a:xfrm>
            <a:off x="1570673" y="5685711"/>
            <a:ext cx="5609153"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Groups of similar data objects (e.g., customer segmentation based on purchasing behaviour).</a:t>
            </a:r>
            <a:endParaRPr lang="en-US" sz="1700" dirty="0"/>
          </a:p>
        </p:txBody>
      </p:sp>
      <p:sp>
        <p:nvSpPr>
          <p:cNvPr id="14" name="Text 8"/>
          <p:cNvSpPr/>
          <p:nvPr/>
        </p:nvSpPr>
        <p:spPr>
          <a:xfrm>
            <a:off x="8262938" y="519957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Outliers</a:t>
            </a:r>
            <a:endParaRPr lang="en-US" sz="2200" dirty="0"/>
          </a:p>
        </p:txBody>
      </p:sp>
      <p:sp>
        <p:nvSpPr>
          <p:cNvPr id="15" name="Text 9"/>
          <p:cNvSpPr/>
          <p:nvPr/>
        </p:nvSpPr>
        <p:spPr>
          <a:xfrm>
            <a:off x="8262938" y="5685711"/>
            <a:ext cx="5609153"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points that deviate significantly from the majority of the data (e.g., fraudulent transactions, unusual sensor readings).</a:t>
            </a:r>
            <a:endParaRPr lang="en-US" sz="1700" dirty="0"/>
          </a:p>
        </p:txBody>
      </p:sp>
      <p:pic>
        <p:nvPicPr>
          <p:cNvPr id="17" name="Picture 16">
            <a:extLst>
              <a:ext uri="{FF2B5EF4-FFF2-40B4-BE49-F238E27FC236}">
                <a16:creationId xmlns:a16="http://schemas.microsoft.com/office/drawing/2014/main" id="{E764B3AD-A8A4-950F-DEAF-611416C3A631}"/>
              </a:ext>
            </a:extLst>
          </p:cNvPr>
          <p:cNvPicPr>
            <a:picLocks noChangeAspect="1"/>
          </p:cNvPicPr>
          <p:nvPr/>
        </p:nvPicPr>
        <p:blipFill>
          <a:blip r:embed="rId3"/>
          <a:stretch>
            <a:fillRect/>
          </a:stretch>
        </p:blipFill>
        <p:spPr>
          <a:xfrm>
            <a:off x="758309" y="3584712"/>
            <a:ext cx="541615" cy="541615"/>
          </a:xfrm>
          <a:prstGeom prst="rect">
            <a:avLst/>
          </a:prstGeom>
        </p:spPr>
      </p:pic>
      <p:pic>
        <p:nvPicPr>
          <p:cNvPr id="22" name="Picture 21">
            <a:extLst>
              <a:ext uri="{FF2B5EF4-FFF2-40B4-BE49-F238E27FC236}">
                <a16:creationId xmlns:a16="http://schemas.microsoft.com/office/drawing/2014/main" id="{BB4D58A2-55C1-F095-9D5C-97CCE5FBCA16}"/>
              </a:ext>
            </a:extLst>
          </p:cNvPr>
          <p:cNvPicPr>
            <a:picLocks noChangeAspect="1"/>
          </p:cNvPicPr>
          <p:nvPr/>
        </p:nvPicPr>
        <p:blipFill>
          <a:blip r:embed="rId4"/>
          <a:stretch>
            <a:fillRect/>
          </a:stretch>
        </p:blipFill>
        <p:spPr>
          <a:xfrm>
            <a:off x="7179826" y="5209829"/>
            <a:ext cx="892822" cy="599084"/>
          </a:xfrm>
          <a:prstGeom prst="rect">
            <a:avLst/>
          </a:prstGeom>
        </p:spPr>
      </p:pic>
      <p:pic>
        <p:nvPicPr>
          <p:cNvPr id="24" name="Picture 23">
            <a:extLst>
              <a:ext uri="{FF2B5EF4-FFF2-40B4-BE49-F238E27FC236}">
                <a16:creationId xmlns:a16="http://schemas.microsoft.com/office/drawing/2014/main" id="{824A708B-6961-BF90-EBD5-847FA32FA584}"/>
              </a:ext>
            </a:extLst>
          </p:cNvPr>
          <p:cNvPicPr>
            <a:picLocks noChangeAspect="1"/>
          </p:cNvPicPr>
          <p:nvPr/>
        </p:nvPicPr>
        <p:blipFill>
          <a:blip r:embed="rId5"/>
          <a:stretch>
            <a:fillRect/>
          </a:stretch>
        </p:blipFill>
        <p:spPr>
          <a:xfrm>
            <a:off x="7450575" y="3511405"/>
            <a:ext cx="622073" cy="622073"/>
          </a:xfrm>
          <a:prstGeom prst="rect">
            <a:avLst/>
          </a:prstGeom>
        </p:spPr>
      </p:pic>
      <p:pic>
        <p:nvPicPr>
          <p:cNvPr id="27" name="Picture 26">
            <a:extLst>
              <a:ext uri="{FF2B5EF4-FFF2-40B4-BE49-F238E27FC236}">
                <a16:creationId xmlns:a16="http://schemas.microsoft.com/office/drawing/2014/main" id="{8F227794-B0FC-2F49-9AB1-59B04D39A31F}"/>
              </a:ext>
            </a:extLst>
          </p:cNvPr>
          <p:cNvPicPr>
            <a:picLocks noChangeAspect="1"/>
          </p:cNvPicPr>
          <p:nvPr/>
        </p:nvPicPr>
        <p:blipFill>
          <a:blip r:embed="rId6"/>
          <a:stretch>
            <a:fillRect/>
          </a:stretch>
        </p:blipFill>
        <p:spPr>
          <a:xfrm>
            <a:off x="758310" y="5244776"/>
            <a:ext cx="622073" cy="6220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839684" y="412653"/>
            <a:ext cx="9939695" cy="900351"/>
          </a:xfrm>
          <a:prstGeom prst="rect">
            <a:avLst/>
          </a:prstGeom>
          <a:noFill/>
          <a:ln/>
        </p:spPr>
        <p:txBody>
          <a:bodyPr wrap="square" lIns="0" tIns="0" rIns="0" bIns="0" rtlCol="0" anchor="t"/>
          <a:lstStyle/>
          <a:p>
            <a:pPr marL="0" indent="0" algn="l">
              <a:lnSpc>
                <a:spcPts val="3500"/>
              </a:lnSpc>
              <a:buNone/>
            </a:pPr>
            <a:r>
              <a:rPr lang="en-US" sz="2800" dirty="0">
                <a:solidFill>
                  <a:srgbClr val="FAEBEB"/>
                </a:solidFill>
                <a:latin typeface="Dela Gothic One" pitchFamily="34" charset="0"/>
                <a:ea typeface="Dela Gothic One" pitchFamily="34" charset="-122"/>
                <a:cs typeface="Dela Gothic One" pitchFamily="34" charset="-120"/>
              </a:rPr>
              <a:t>Data Visualization: Making Sense of the Unseen</a:t>
            </a:r>
            <a:endParaRPr lang="en-US" sz="2800" dirty="0"/>
          </a:p>
        </p:txBody>
      </p:sp>
      <p:sp>
        <p:nvSpPr>
          <p:cNvPr id="3" name="Text 1"/>
          <p:cNvSpPr/>
          <p:nvPr/>
        </p:nvSpPr>
        <p:spPr>
          <a:xfrm>
            <a:off x="1731980" y="1253050"/>
            <a:ext cx="9939695" cy="356949"/>
          </a:xfrm>
          <a:prstGeom prst="rect">
            <a:avLst/>
          </a:prstGeom>
          <a:noFill/>
          <a:ln/>
        </p:spPr>
        <p:txBody>
          <a:bodyPr wrap="square" lIns="0" tIns="0" rIns="0" bIns="0" rtlCol="0" anchor="t"/>
          <a:lstStyle/>
          <a:p>
            <a:pPr marL="0" indent="0" algn="l">
              <a:lnSpc>
                <a:spcPts val="1400"/>
              </a:lnSpc>
              <a:buNone/>
            </a:pPr>
            <a:r>
              <a:rPr lang="en-US" sz="1600" dirty="0">
                <a:solidFill>
                  <a:srgbClr val="FFE5E5"/>
                </a:solidFill>
                <a:latin typeface="DM Sans" pitchFamily="34" charset="0"/>
                <a:ea typeface="DM Sans" pitchFamily="34" charset="-122"/>
                <a:cs typeface="DM Sans" pitchFamily="34" charset="-120"/>
              </a:rPr>
              <a:t>Data visualization is the graphical representation of information and data. By using visual elements like charts, graphs, and maps, data visualization tools provide an accessible way to see and understand trends, outliers, and patterns in data.</a:t>
            </a:r>
            <a:endParaRPr lang="en-US" sz="1600" dirty="0"/>
          </a:p>
        </p:txBody>
      </p:sp>
      <p:sp>
        <p:nvSpPr>
          <p:cNvPr id="4" name="Text 2"/>
          <p:cNvSpPr/>
          <p:nvPr/>
        </p:nvSpPr>
        <p:spPr>
          <a:xfrm>
            <a:off x="1839684" y="2534335"/>
            <a:ext cx="2420344" cy="356949"/>
          </a:xfrm>
          <a:prstGeom prst="rect">
            <a:avLst/>
          </a:prstGeom>
          <a:noFill/>
          <a:ln/>
        </p:spPr>
        <p:txBody>
          <a:bodyPr wrap="none" lIns="0" tIns="0" rIns="0" bIns="0" rtlCol="0" anchor="t"/>
          <a:lstStyle/>
          <a:p>
            <a:pPr marL="0" indent="0" algn="l">
              <a:lnSpc>
                <a:spcPts val="1750"/>
              </a:lnSpc>
              <a:buNone/>
            </a:pPr>
            <a:r>
              <a:rPr lang="en-US" sz="2400" dirty="0">
                <a:solidFill>
                  <a:srgbClr val="FAEBEB"/>
                </a:solidFill>
                <a:latin typeface="Dela Gothic One" pitchFamily="34" charset="0"/>
                <a:ea typeface="Dela Gothic One" pitchFamily="34" charset="-122"/>
                <a:cs typeface="Dela Gothic One" pitchFamily="34" charset="-120"/>
              </a:rPr>
              <a:t>Importance</a:t>
            </a:r>
            <a:endParaRPr lang="en-US" sz="2400" dirty="0"/>
          </a:p>
        </p:txBody>
      </p:sp>
      <p:sp>
        <p:nvSpPr>
          <p:cNvPr id="5" name="Text 3"/>
          <p:cNvSpPr/>
          <p:nvPr/>
        </p:nvSpPr>
        <p:spPr>
          <a:xfrm>
            <a:off x="1618290" y="2979431"/>
            <a:ext cx="5884433" cy="3676652"/>
          </a:xfrm>
          <a:prstGeom prst="rect">
            <a:avLst/>
          </a:prstGeom>
          <a:noFill/>
          <a:ln/>
        </p:spPr>
        <p:txBody>
          <a:bodyPr wrap="square" lIns="0" tIns="0" rIns="0" bIns="0" rtlCol="0" anchor="t"/>
          <a:lstStyle/>
          <a:p>
            <a:pPr marL="342900" indent="-342900" algn="l">
              <a:lnSpc>
                <a:spcPts val="1400"/>
              </a:lnSpc>
              <a:buSzPct val="100000"/>
              <a:buChar char="•"/>
            </a:pPr>
            <a:endParaRPr lang="en-US" sz="1600" dirty="0"/>
          </a:p>
          <a:p>
            <a:pPr marL="342900" indent="-342900" algn="l">
              <a:lnSpc>
                <a:spcPts val="1400"/>
              </a:lnSpc>
              <a:buSzPct val="100000"/>
              <a:buChar char="•"/>
            </a:pPr>
            <a:r>
              <a:rPr lang="en-US" sz="1600" dirty="0">
                <a:solidFill>
                  <a:schemeClr val="bg1"/>
                </a:solidFill>
              </a:rPr>
              <a:t>Simplifies complex data by presenting it in visual formats like charts and graphs.</a:t>
            </a:r>
          </a:p>
          <a:p>
            <a:pPr marL="342900" indent="-342900" algn="l">
              <a:lnSpc>
                <a:spcPts val="1400"/>
              </a:lnSpc>
              <a:buSzPct val="100000"/>
              <a:buChar char="•"/>
            </a:pPr>
            <a:endParaRPr lang="en-US" sz="1600" dirty="0">
              <a:solidFill>
                <a:schemeClr val="bg1"/>
              </a:solidFill>
            </a:endParaRPr>
          </a:p>
          <a:p>
            <a:pPr marL="342900" indent="-342900" algn="l">
              <a:lnSpc>
                <a:spcPts val="1400"/>
              </a:lnSpc>
              <a:buSzPct val="100000"/>
              <a:buChar char="•"/>
            </a:pPr>
            <a:r>
              <a:rPr lang="en-US" sz="1600" dirty="0">
                <a:solidFill>
                  <a:schemeClr val="bg1"/>
                </a:solidFill>
              </a:rPr>
              <a:t>Improves understanding by making patterns and trends easy to identify.</a:t>
            </a:r>
          </a:p>
          <a:p>
            <a:pPr marL="342900" indent="-342900" algn="l">
              <a:lnSpc>
                <a:spcPts val="1400"/>
              </a:lnSpc>
              <a:buSzPct val="100000"/>
              <a:buChar char="•"/>
            </a:pPr>
            <a:endParaRPr lang="en-US" sz="1600" dirty="0">
              <a:solidFill>
                <a:schemeClr val="bg1"/>
              </a:solidFill>
            </a:endParaRPr>
          </a:p>
          <a:p>
            <a:pPr marL="342900" indent="-342900" algn="l">
              <a:lnSpc>
                <a:spcPts val="1400"/>
              </a:lnSpc>
              <a:buSzPct val="100000"/>
              <a:buChar char="•"/>
            </a:pPr>
            <a:r>
              <a:rPr lang="en-US" sz="1600" dirty="0">
                <a:solidFill>
                  <a:schemeClr val="bg1"/>
                </a:solidFill>
              </a:rPr>
              <a:t>Enables faster decision making through quick visual insights.</a:t>
            </a:r>
          </a:p>
          <a:p>
            <a:pPr marL="342900" indent="-342900" algn="l">
              <a:lnSpc>
                <a:spcPts val="1400"/>
              </a:lnSpc>
              <a:buSzPct val="100000"/>
              <a:buChar char="•"/>
            </a:pPr>
            <a:endParaRPr lang="en-US" sz="1600" dirty="0">
              <a:solidFill>
                <a:schemeClr val="bg1"/>
              </a:solidFill>
            </a:endParaRPr>
          </a:p>
          <a:p>
            <a:pPr marL="342900" indent="-342900" algn="l">
              <a:lnSpc>
                <a:spcPts val="1400"/>
              </a:lnSpc>
              <a:buSzPct val="100000"/>
              <a:buChar char="•"/>
            </a:pPr>
            <a:r>
              <a:rPr lang="en-US" sz="1600" dirty="0">
                <a:solidFill>
                  <a:schemeClr val="bg1"/>
                </a:solidFill>
              </a:rPr>
              <a:t>Reveals relationships and correlations between different data variables.</a:t>
            </a:r>
          </a:p>
          <a:p>
            <a:pPr marL="342900" indent="-342900" algn="l">
              <a:lnSpc>
                <a:spcPts val="1400"/>
              </a:lnSpc>
              <a:buSzPct val="100000"/>
              <a:buChar char="•"/>
            </a:pPr>
            <a:endParaRPr lang="en-US" sz="1600" dirty="0">
              <a:solidFill>
                <a:schemeClr val="bg1"/>
              </a:solidFill>
            </a:endParaRPr>
          </a:p>
          <a:p>
            <a:pPr marL="342900" indent="-342900" algn="l">
              <a:lnSpc>
                <a:spcPts val="1400"/>
              </a:lnSpc>
              <a:buSzPct val="100000"/>
              <a:buChar char="•"/>
            </a:pPr>
            <a:r>
              <a:rPr lang="en-US" sz="1600" dirty="0">
                <a:solidFill>
                  <a:schemeClr val="bg1"/>
                </a:solidFill>
              </a:rPr>
              <a:t>Helps detect outlier and anomalies that may not be visible in raw data.</a:t>
            </a:r>
          </a:p>
          <a:p>
            <a:pPr marL="342900" indent="-342900" algn="l">
              <a:lnSpc>
                <a:spcPts val="1400"/>
              </a:lnSpc>
              <a:buSzPct val="100000"/>
              <a:buChar char="•"/>
            </a:pPr>
            <a:endParaRPr lang="en-US" sz="1600" dirty="0">
              <a:solidFill>
                <a:schemeClr val="bg1"/>
              </a:solidFill>
            </a:endParaRPr>
          </a:p>
          <a:p>
            <a:pPr marL="342900" indent="-342900" algn="l">
              <a:lnSpc>
                <a:spcPts val="1400"/>
              </a:lnSpc>
              <a:buSzPct val="100000"/>
              <a:buChar char="•"/>
            </a:pPr>
            <a:r>
              <a:rPr lang="en-US" sz="1600" dirty="0">
                <a:solidFill>
                  <a:schemeClr val="bg1"/>
                </a:solidFill>
              </a:rPr>
              <a:t>Enhances communication of data insights to both technical and non-technical audience.</a:t>
            </a:r>
          </a:p>
          <a:p>
            <a:pPr marL="342900" indent="-342900" algn="l">
              <a:lnSpc>
                <a:spcPts val="1400"/>
              </a:lnSpc>
              <a:buSzPct val="100000"/>
              <a:buChar char="•"/>
            </a:pPr>
            <a:endParaRPr lang="en-US" sz="1600" dirty="0">
              <a:solidFill>
                <a:schemeClr val="bg1"/>
              </a:solidFill>
            </a:endParaRPr>
          </a:p>
          <a:p>
            <a:pPr marL="342900" indent="-342900" algn="l">
              <a:lnSpc>
                <a:spcPts val="1400"/>
              </a:lnSpc>
              <a:buSzPct val="100000"/>
              <a:buChar char="•"/>
            </a:pPr>
            <a:r>
              <a:rPr lang="en-US" sz="1600" dirty="0">
                <a:solidFill>
                  <a:schemeClr val="bg1"/>
                </a:solidFill>
              </a:rPr>
              <a:t>Increases data engagement by making information more interactive and visually appealing.</a:t>
            </a:r>
          </a:p>
        </p:txBody>
      </p:sp>
      <p:sp>
        <p:nvSpPr>
          <p:cNvPr id="7" name="Text 4"/>
          <p:cNvSpPr/>
          <p:nvPr/>
        </p:nvSpPr>
        <p:spPr>
          <a:xfrm>
            <a:off x="1888156" y="6901786"/>
            <a:ext cx="2219325" cy="225028"/>
          </a:xfrm>
          <a:prstGeom prst="rect">
            <a:avLst/>
          </a:prstGeom>
          <a:noFill/>
          <a:ln/>
        </p:spPr>
        <p:txBody>
          <a:bodyPr wrap="none" lIns="0" tIns="0" rIns="0" bIns="0" rtlCol="0" anchor="t"/>
          <a:lstStyle/>
          <a:p>
            <a:pPr marL="0" indent="0" algn="l">
              <a:lnSpc>
                <a:spcPts val="1750"/>
              </a:lnSpc>
              <a:buNone/>
            </a:pPr>
            <a:r>
              <a:rPr lang="en-US" sz="1400" dirty="0">
                <a:solidFill>
                  <a:srgbClr val="FAEBEB"/>
                </a:solidFill>
                <a:latin typeface="Dela Gothic One" pitchFamily="34" charset="0"/>
                <a:ea typeface="Dela Gothic One" pitchFamily="34" charset="-122"/>
                <a:cs typeface="Dela Gothic One" pitchFamily="34" charset="-120"/>
              </a:rPr>
              <a:t>Common Techniques</a:t>
            </a:r>
            <a:endParaRPr lang="en-US" sz="1400" dirty="0"/>
          </a:p>
        </p:txBody>
      </p:sp>
      <p:sp>
        <p:nvSpPr>
          <p:cNvPr id="8" name="Shape 5"/>
          <p:cNvSpPr/>
          <p:nvPr/>
        </p:nvSpPr>
        <p:spPr>
          <a:xfrm>
            <a:off x="1839964" y="7300466"/>
            <a:ext cx="2420064" cy="431721"/>
          </a:xfrm>
          <a:prstGeom prst="roundRect">
            <a:avLst>
              <a:gd name="adj" fmla="val 13314"/>
            </a:avLst>
          </a:prstGeom>
          <a:solidFill>
            <a:srgbClr val="740B0B"/>
          </a:solidFill>
          <a:ln w="7620">
            <a:solidFill>
              <a:srgbClr val="8D2424"/>
            </a:solidFill>
            <a:prstDash val="solid"/>
          </a:ln>
        </p:spPr>
        <p:txBody>
          <a:bodyPr/>
          <a:lstStyle/>
          <a:p>
            <a:endParaRPr lang="en-IN" dirty="0"/>
          </a:p>
        </p:txBody>
      </p:sp>
      <p:sp>
        <p:nvSpPr>
          <p:cNvPr id="9" name="Text 6"/>
          <p:cNvSpPr/>
          <p:nvPr/>
        </p:nvSpPr>
        <p:spPr>
          <a:xfrm>
            <a:off x="2489716" y="7457635"/>
            <a:ext cx="2131219" cy="142875"/>
          </a:xfrm>
          <a:prstGeom prst="rect">
            <a:avLst/>
          </a:prstGeom>
          <a:noFill/>
          <a:ln/>
        </p:spPr>
        <p:txBody>
          <a:bodyPr wrap="none" lIns="0" tIns="0" rIns="0" bIns="0" rtlCol="0" anchor="t"/>
          <a:lstStyle/>
          <a:p>
            <a:pPr marL="0" indent="0" algn="l">
              <a:lnSpc>
                <a:spcPts val="1100"/>
              </a:lnSpc>
              <a:buNone/>
            </a:pPr>
            <a:r>
              <a:rPr lang="en-US" sz="850" dirty="0">
                <a:solidFill>
                  <a:srgbClr val="FFE5E5"/>
                </a:solidFill>
                <a:latin typeface="DM Sans" pitchFamily="34" charset="0"/>
                <a:ea typeface="DM Sans" pitchFamily="34" charset="-122"/>
                <a:cs typeface="DM Sans" pitchFamily="34" charset="-120"/>
              </a:rPr>
              <a:t>Bar Chart</a:t>
            </a:r>
            <a:endParaRPr lang="en-US" sz="850" dirty="0"/>
          </a:p>
        </p:txBody>
      </p:sp>
      <p:sp>
        <p:nvSpPr>
          <p:cNvPr id="10" name="Shape 7"/>
          <p:cNvSpPr/>
          <p:nvPr/>
        </p:nvSpPr>
        <p:spPr>
          <a:xfrm>
            <a:off x="4404450" y="7300466"/>
            <a:ext cx="2420064" cy="431721"/>
          </a:xfrm>
          <a:prstGeom prst="roundRect">
            <a:avLst>
              <a:gd name="adj" fmla="val 13314"/>
            </a:avLst>
          </a:prstGeom>
          <a:solidFill>
            <a:srgbClr val="740B0B"/>
          </a:solidFill>
          <a:ln w="7620">
            <a:solidFill>
              <a:srgbClr val="8D2424"/>
            </a:solidFill>
            <a:prstDash val="solid"/>
          </a:ln>
        </p:spPr>
      </p:sp>
      <p:sp>
        <p:nvSpPr>
          <p:cNvPr id="11" name="Text 8"/>
          <p:cNvSpPr/>
          <p:nvPr/>
        </p:nvSpPr>
        <p:spPr>
          <a:xfrm>
            <a:off x="4996220" y="7457635"/>
            <a:ext cx="2131219" cy="142875"/>
          </a:xfrm>
          <a:prstGeom prst="rect">
            <a:avLst/>
          </a:prstGeom>
          <a:noFill/>
          <a:ln/>
        </p:spPr>
        <p:txBody>
          <a:bodyPr wrap="none" lIns="0" tIns="0" rIns="0" bIns="0" rtlCol="0" anchor="t"/>
          <a:lstStyle/>
          <a:p>
            <a:pPr marL="0" indent="0" algn="l">
              <a:lnSpc>
                <a:spcPts val="1100"/>
              </a:lnSpc>
              <a:buNone/>
            </a:pPr>
            <a:r>
              <a:rPr lang="en-US" sz="850" dirty="0">
                <a:solidFill>
                  <a:srgbClr val="FFE5E5"/>
                </a:solidFill>
                <a:latin typeface="DM Sans" pitchFamily="34" charset="0"/>
                <a:ea typeface="DM Sans" pitchFamily="34" charset="-122"/>
                <a:cs typeface="DM Sans" pitchFamily="34" charset="-120"/>
              </a:rPr>
              <a:t>Line Graph</a:t>
            </a:r>
            <a:endParaRPr lang="en-US" sz="850" dirty="0"/>
          </a:p>
        </p:txBody>
      </p:sp>
      <p:sp>
        <p:nvSpPr>
          <p:cNvPr id="12" name="Shape 9"/>
          <p:cNvSpPr/>
          <p:nvPr/>
        </p:nvSpPr>
        <p:spPr>
          <a:xfrm>
            <a:off x="6968936" y="7313212"/>
            <a:ext cx="2420064" cy="431721"/>
          </a:xfrm>
          <a:prstGeom prst="roundRect">
            <a:avLst>
              <a:gd name="adj" fmla="val 13314"/>
            </a:avLst>
          </a:prstGeom>
          <a:solidFill>
            <a:srgbClr val="740B0B"/>
          </a:solidFill>
          <a:ln w="7620">
            <a:solidFill>
              <a:srgbClr val="8D2424"/>
            </a:solidFill>
            <a:prstDash val="solid"/>
          </a:ln>
        </p:spPr>
      </p:sp>
      <p:sp>
        <p:nvSpPr>
          <p:cNvPr id="13" name="Text 10"/>
          <p:cNvSpPr/>
          <p:nvPr/>
        </p:nvSpPr>
        <p:spPr>
          <a:xfrm>
            <a:off x="7502723" y="7457635"/>
            <a:ext cx="2131219" cy="142875"/>
          </a:xfrm>
          <a:prstGeom prst="rect">
            <a:avLst/>
          </a:prstGeom>
          <a:noFill/>
          <a:ln/>
        </p:spPr>
        <p:txBody>
          <a:bodyPr wrap="none" lIns="0" tIns="0" rIns="0" bIns="0" rtlCol="0" anchor="t"/>
          <a:lstStyle/>
          <a:p>
            <a:pPr marL="0" indent="0" algn="l">
              <a:lnSpc>
                <a:spcPts val="1100"/>
              </a:lnSpc>
              <a:buNone/>
            </a:pPr>
            <a:r>
              <a:rPr lang="en-US" sz="850" dirty="0">
                <a:solidFill>
                  <a:srgbClr val="FFE5E5"/>
                </a:solidFill>
                <a:latin typeface="DM Sans" pitchFamily="34" charset="0"/>
                <a:ea typeface="DM Sans" pitchFamily="34" charset="-122"/>
                <a:cs typeface="DM Sans" pitchFamily="34" charset="-120"/>
              </a:rPr>
              <a:t>Pie Chart</a:t>
            </a:r>
            <a:endParaRPr lang="en-US" sz="850" dirty="0"/>
          </a:p>
        </p:txBody>
      </p:sp>
      <p:sp>
        <p:nvSpPr>
          <p:cNvPr id="14" name="Shape 11"/>
          <p:cNvSpPr/>
          <p:nvPr/>
        </p:nvSpPr>
        <p:spPr>
          <a:xfrm>
            <a:off x="9633942" y="7313212"/>
            <a:ext cx="2420183" cy="431721"/>
          </a:xfrm>
          <a:prstGeom prst="roundRect">
            <a:avLst>
              <a:gd name="adj" fmla="val 13314"/>
            </a:avLst>
          </a:prstGeom>
          <a:solidFill>
            <a:srgbClr val="740B0B"/>
          </a:solidFill>
          <a:ln w="7620">
            <a:solidFill>
              <a:srgbClr val="8D2424"/>
            </a:solidFill>
            <a:prstDash val="solid"/>
          </a:ln>
        </p:spPr>
      </p:sp>
      <p:sp>
        <p:nvSpPr>
          <p:cNvPr id="15" name="Text 12"/>
          <p:cNvSpPr/>
          <p:nvPr/>
        </p:nvSpPr>
        <p:spPr>
          <a:xfrm>
            <a:off x="10009227" y="7457635"/>
            <a:ext cx="2131338" cy="142875"/>
          </a:xfrm>
          <a:prstGeom prst="rect">
            <a:avLst/>
          </a:prstGeom>
          <a:noFill/>
          <a:ln/>
        </p:spPr>
        <p:txBody>
          <a:bodyPr wrap="none" lIns="0" tIns="0" rIns="0" bIns="0" rtlCol="0" anchor="t"/>
          <a:lstStyle/>
          <a:p>
            <a:pPr marL="0" indent="0" algn="l">
              <a:lnSpc>
                <a:spcPts val="1100"/>
              </a:lnSpc>
              <a:buNone/>
            </a:pPr>
            <a:r>
              <a:rPr lang="en-US" sz="850" dirty="0">
                <a:solidFill>
                  <a:srgbClr val="FFE5E5"/>
                </a:solidFill>
                <a:latin typeface="DM Sans" pitchFamily="34" charset="0"/>
                <a:ea typeface="DM Sans" pitchFamily="34" charset="-122"/>
                <a:cs typeface="DM Sans" pitchFamily="34" charset="-120"/>
              </a:rPr>
              <a:t>Histogram</a:t>
            </a:r>
            <a:endParaRPr lang="en-US" sz="850" dirty="0"/>
          </a:p>
        </p:txBody>
      </p:sp>
      <p:pic>
        <p:nvPicPr>
          <p:cNvPr id="17" name="Picture 16">
            <a:extLst>
              <a:ext uri="{FF2B5EF4-FFF2-40B4-BE49-F238E27FC236}">
                <a16:creationId xmlns:a16="http://schemas.microsoft.com/office/drawing/2014/main" id="{A2958BA0-AEC6-376F-3953-017D0726240A}"/>
              </a:ext>
            </a:extLst>
          </p:cNvPr>
          <p:cNvPicPr>
            <a:picLocks noChangeAspect="1"/>
          </p:cNvPicPr>
          <p:nvPr/>
        </p:nvPicPr>
        <p:blipFill>
          <a:blip r:embed="rId3"/>
          <a:stretch>
            <a:fillRect/>
          </a:stretch>
        </p:blipFill>
        <p:spPr>
          <a:xfrm>
            <a:off x="7502723" y="2534335"/>
            <a:ext cx="6880036" cy="41253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334101" y="668774"/>
            <a:ext cx="8309253" cy="451247"/>
          </a:xfrm>
          <a:prstGeom prst="rect">
            <a:avLst/>
          </a:prstGeom>
          <a:noFill/>
          <a:ln/>
        </p:spPr>
        <p:txBody>
          <a:bodyPr wrap="none" lIns="0" tIns="0" rIns="0" bIns="0" rtlCol="0" anchor="t"/>
          <a:lstStyle/>
          <a:p>
            <a:pPr marL="0" indent="0" algn="l">
              <a:lnSpc>
                <a:spcPts val="3550"/>
              </a:lnSpc>
              <a:buNone/>
            </a:pPr>
            <a:r>
              <a:rPr lang="en-US" sz="2800" dirty="0">
                <a:solidFill>
                  <a:srgbClr val="FAEBEB"/>
                </a:solidFill>
                <a:latin typeface="Dela Gothic One" pitchFamily="34" charset="0"/>
                <a:ea typeface="Dela Gothic One" pitchFamily="34" charset="-122"/>
                <a:cs typeface="Dela Gothic One" pitchFamily="34" charset="-120"/>
              </a:rPr>
              <a:t>Data Preprocessing: Refining Raw Data</a:t>
            </a:r>
            <a:endParaRPr lang="en-US" sz="2800" dirty="0"/>
          </a:p>
        </p:txBody>
      </p:sp>
      <p:sp>
        <p:nvSpPr>
          <p:cNvPr id="3" name="Text 1"/>
          <p:cNvSpPr/>
          <p:nvPr/>
        </p:nvSpPr>
        <p:spPr>
          <a:xfrm>
            <a:off x="2334101" y="1293614"/>
            <a:ext cx="9962078" cy="358378"/>
          </a:xfrm>
          <a:prstGeom prst="rect">
            <a:avLst/>
          </a:prstGeom>
          <a:noFill/>
          <a:ln/>
        </p:spPr>
        <p:txBody>
          <a:bodyPr wrap="square" lIns="0" tIns="0" rIns="0" bIns="0" rtlCol="0" anchor="t"/>
          <a:lstStyle/>
          <a:p>
            <a:pPr marL="0" indent="0" algn="l">
              <a:lnSpc>
                <a:spcPts val="1400"/>
              </a:lnSpc>
              <a:buNone/>
            </a:pPr>
            <a:r>
              <a:rPr lang="en-US" sz="1050" dirty="0">
                <a:solidFill>
                  <a:srgbClr val="FFE5E5"/>
                </a:solidFill>
                <a:latin typeface="DM Sans" pitchFamily="34" charset="0"/>
                <a:ea typeface="DM Sans" pitchFamily="34" charset="-122"/>
                <a:cs typeface="DM Sans" pitchFamily="34" charset="-120"/>
              </a:rPr>
              <a:t>Data preprocessing is a critical step in the data mining process that transforms raw data into an understandable and efficient format for analysis. It addresses inconsistencies, noise, and missing values.</a:t>
            </a:r>
            <a:endParaRPr lang="en-US" sz="1050" dirty="0"/>
          </a:p>
        </p:txBody>
      </p:sp>
      <p:pic>
        <p:nvPicPr>
          <p:cNvPr id="4" name="Image 0" descr="preencoded.png"/>
          <p:cNvPicPr>
            <a:picLocks noChangeAspect="1"/>
          </p:cNvPicPr>
          <p:nvPr/>
        </p:nvPicPr>
        <p:blipFill>
          <a:blip r:embed="rId3"/>
          <a:stretch>
            <a:fillRect/>
          </a:stretch>
        </p:blipFill>
        <p:spPr>
          <a:xfrm>
            <a:off x="2493645" y="1749623"/>
            <a:ext cx="9642991" cy="3618428"/>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28805" y="2671302"/>
            <a:ext cx="498091" cy="498091"/>
          </a:xfrm>
          <a:prstGeom prst="rect">
            <a:avLst/>
          </a:prstGeom>
        </p:spPr>
      </p:pic>
      <p:sp>
        <p:nvSpPr>
          <p:cNvPr id="6" name="Text 2"/>
          <p:cNvSpPr/>
          <p:nvPr/>
        </p:nvSpPr>
        <p:spPr>
          <a:xfrm>
            <a:off x="10285037" y="4187210"/>
            <a:ext cx="1454425" cy="884889"/>
          </a:xfrm>
          <a:prstGeom prst="rect">
            <a:avLst/>
          </a:prstGeom>
          <a:noFill/>
          <a:ln/>
        </p:spPr>
        <p:txBody>
          <a:bodyPr wrap="square" lIns="0" tIns="0" rIns="0" bIns="0" rtlCol="0" anchor="t"/>
          <a:lstStyle/>
          <a:p>
            <a:pPr marL="0" indent="0" algn="ctr">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Data Discretization</a:t>
            </a:r>
            <a:endParaRPr lang="en-US" sz="140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5325" y="2672236"/>
            <a:ext cx="498091" cy="498091"/>
          </a:xfrm>
          <a:prstGeom prst="rect">
            <a:avLst/>
          </a:prstGeom>
        </p:spPr>
      </p:pic>
      <p:sp>
        <p:nvSpPr>
          <p:cNvPr id="8" name="Text 3"/>
          <p:cNvSpPr/>
          <p:nvPr/>
        </p:nvSpPr>
        <p:spPr>
          <a:xfrm>
            <a:off x="8452063" y="4334770"/>
            <a:ext cx="1454425" cy="589926"/>
          </a:xfrm>
          <a:prstGeom prst="rect">
            <a:avLst/>
          </a:prstGeom>
          <a:noFill/>
          <a:ln/>
        </p:spPr>
        <p:txBody>
          <a:bodyPr wrap="square" lIns="0" tIns="0" rIns="0" bIns="0" rtlCol="0" anchor="t"/>
          <a:lstStyle/>
          <a:p>
            <a:pPr marL="0" indent="0" algn="ctr">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Data Reduction</a:t>
            </a:r>
            <a:endParaRPr lang="en-US" sz="1400" dirty="0"/>
          </a:p>
        </p:txBody>
      </p:sp>
      <p:pic>
        <p:nvPicPr>
          <p:cNvPr id="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82313" y="2672236"/>
            <a:ext cx="498091" cy="498091"/>
          </a:xfrm>
          <a:prstGeom prst="rect">
            <a:avLst/>
          </a:prstGeom>
        </p:spPr>
      </p:pic>
      <p:sp>
        <p:nvSpPr>
          <p:cNvPr id="10" name="Text 4"/>
          <p:cNvSpPr/>
          <p:nvPr/>
        </p:nvSpPr>
        <p:spPr>
          <a:xfrm>
            <a:off x="6629050" y="4187210"/>
            <a:ext cx="1454425" cy="884889"/>
          </a:xfrm>
          <a:prstGeom prst="rect">
            <a:avLst/>
          </a:prstGeom>
          <a:noFill/>
          <a:ln/>
        </p:spPr>
        <p:txBody>
          <a:bodyPr wrap="square" lIns="0" tIns="0" rIns="0" bIns="0" rtlCol="0" anchor="t"/>
          <a:lstStyle/>
          <a:p>
            <a:pPr marL="0" indent="0" algn="ctr">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Data Transformation</a:t>
            </a:r>
            <a:endParaRPr lang="en-US" sz="1400" dirty="0"/>
          </a:p>
        </p:txBody>
      </p:sp>
      <p:pic>
        <p:nvPicPr>
          <p:cNvPr id="1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59300" y="2672236"/>
            <a:ext cx="498091" cy="498091"/>
          </a:xfrm>
          <a:prstGeom prst="rect">
            <a:avLst/>
          </a:prstGeom>
        </p:spPr>
      </p:pic>
      <p:sp>
        <p:nvSpPr>
          <p:cNvPr id="12" name="Text 5"/>
          <p:cNvSpPr/>
          <p:nvPr/>
        </p:nvSpPr>
        <p:spPr>
          <a:xfrm>
            <a:off x="4806038" y="4187210"/>
            <a:ext cx="1454425" cy="884889"/>
          </a:xfrm>
          <a:prstGeom prst="rect">
            <a:avLst/>
          </a:prstGeom>
          <a:noFill/>
          <a:ln/>
        </p:spPr>
        <p:txBody>
          <a:bodyPr wrap="square" lIns="0" tIns="0" rIns="0" bIns="0" rtlCol="0" anchor="t"/>
          <a:lstStyle/>
          <a:p>
            <a:pPr marL="0" indent="0" algn="ctr">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Data Integration</a:t>
            </a:r>
            <a:endParaRPr lang="en-US" sz="1400" dirty="0"/>
          </a:p>
        </p:txBody>
      </p:sp>
      <p:pic>
        <p:nvPicPr>
          <p:cNvPr id="13"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26326" y="2672236"/>
            <a:ext cx="498091" cy="498091"/>
          </a:xfrm>
          <a:prstGeom prst="rect">
            <a:avLst/>
          </a:prstGeom>
        </p:spPr>
      </p:pic>
      <p:sp>
        <p:nvSpPr>
          <p:cNvPr id="14" name="Text 6"/>
          <p:cNvSpPr/>
          <p:nvPr/>
        </p:nvSpPr>
        <p:spPr>
          <a:xfrm>
            <a:off x="2943178" y="4334770"/>
            <a:ext cx="1454425" cy="589926"/>
          </a:xfrm>
          <a:prstGeom prst="rect">
            <a:avLst/>
          </a:prstGeom>
          <a:noFill/>
          <a:ln/>
        </p:spPr>
        <p:txBody>
          <a:bodyPr wrap="square" lIns="0" tIns="0" rIns="0" bIns="0" rtlCol="0" anchor="t"/>
          <a:lstStyle/>
          <a:p>
            <a:pPr marL="0" indent="0" algn="ctr">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Data Cleaning</a:t>
            </a:r>
            <a:endParaRPr lang="en-US" sz="1400" dirty="0"/>
          </a:p>
        </p:txBody>
      </p:sp>
      <p:sp>
        <p:nvSpPr>
          <p:cNvPr id="15" name="Shape 7"/>
          <p:cNvSpPr/>
          <p:nvPr/>
        </p:nvSpPr>
        <p:spPr>
          <a:xfrm>
            <a:off x="2334101" y="6513195"/>
            <a:ext cx="9962078" cy="15240"/>
          </a:xfrm>
          <a:prstGeom prst="roundRect">
            <a:avLst>
              <a:gd name="adj" fmla="val 378001"/>
            </a:avLst>
          </a:prstGeom>
          <a:solidFill>
            <a:srgbClr val="8D2424"/>
          </a:solidFill>
          <a:ln/>
        </p:spPr>
      </p:sp>
      <p:sp>
        <p:nvSpPr>
          <p:cNvPr id="16" name="Shape 8"/>
          <p:cNvSpPr/>
          <p:nvPr/>
        </p:nvSpPr>
        <p:spPr>
          <a:xfrm>
            <a:off x="4286250" y="6238875"/>
            <a:ext cx="15240" cy="274320"/>
          </a:xfrm>
          <a:prstGeom prst="roundRect">
            <a:avLst>
              <a:gd name="adj" fmla="val 378001"/>
            </a:avLst>
          </a:prstGeom>
          <a:solidFill>
            <a:srgbClr val="8D2424"/>
          </a:solidFill>
          <a:ln/>
        </p:spPr>
      </p:sp>
      <p:sp>
        <p:nvSpPr>
          <p:cNvPr id="17" name="Shape 9"/>
          <p:cNvSpPr/>
          <p:nvPr/>
        </p:nvSpPr>
        <p:spPr>
          <a:xfrm>
            <a:off x="4242435" y="6461760"/>
            <a:ext cx="102870" cy="102870"/>
          </a:xfrm>
          <a:prstGeom prst="roundRect">
            <a:avLst>
              <a:gd name="adj" fmla="val 444444"/>
            </a:avLst>
          </a:prstGeom>
          <a:solidFill>
            <a:srgbClr val="C91313"/>
          </a:solidFill>
          <a:ln/>
        </p:spPr>
      </p:sp>
      <p:sp>
        <p:nvSpPr>
          <p:cNvPr id="18" name="Text 10"/>
          <p:cNvSpPr/>
          <p:nvPr/>
        </p:nvSpPr>
        <p:spPr>
          <a:xfrm>
            <a:off x="3391614" y="5465683"/>
            <a:ext cx="1804630" cy="225623"/>
          </a:xfrm>
          <a:prstGeom prst="rect">
            <a:avLst/>
          </a:prstGeom>
          <a:noFill/>
          <a:ln/>
        </p:spPr>
        <p:txBody>
          <a:bodyPr wrap="none" lIns="0" tIns="0" rIns="0" bIns="0" rtlCol="0" anchor="t"/>
          <a:lstStyle/>
          <a:p>
            <a:pPr marL="0" indent="0" algn="ctr">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Data Cleaning</a:t>
            </a:r>
            <a:endParaRPr lang="en-US" sz="1400" dirty="0"/>
          </a:p>
        </p:txBody>
      </p:sp>
      <p:sp>
        <p:nvSpPr>
          <p:cNvPr id="19" name="Text 11"/>
          <p:cNvSpPr/>
          <p:nvPr/>
        </p:nvSpPr>
        <p:spPr>
          <a:xfrm>
            <a:off x="2471261" y="5743337"/>
            <a:ext cx="3645337" cy="358378"/>
          </a:xfrm>
          <a:prstGeom prst="rect">
            <a:avLst/>
          </a:prstGeom>
          <a:noFill/>
          <a:ln/>
        </p:spPr>
        <p:txBody>
          <a:bodyPr wrap="square" lIns="0" tIns="0" rIns="0" bIns="0" rtlCol="0" anchor="t"/>
          <a:lstStyle/>
          <a:p>
            <a:pPr marL="0" indent="0" algn="ctr">
              <a:lnSpc>
                <a:spcPts val="1400"/>
              </a:lnSpc>
              <a:buNone/>
            </a:pPr>
            <a:r>
              <a:rPr lang="en-US" sz="1050" dirty="0">
                <a:solidFill>
                  <a:srgbClr val="FFE5E5"/>
                </a:solidFill>
                <a:latin typeface="DM Sans" pitchFamily="34" charset="0"/>
                <a:ea typeface="DM Sans" pitchFamily="34" charset="-122"/>
                <a:cs typeface="DM Sans" pitchFamily="34" charset="-120"/>
              </a:rPr>
              <a:t>Handles missing values, smooths noisy data, identifies and removes outliers.</a:t>
            </a:r>
            <a:endParaRPr lang="en-US" sz="1050" dirty="0"/>
          </a:p>
        </p:txBody>
      </p:sp>
      <p:sp>
        <p:nvSpPr>
          <p:cNvPr id="20" name="Shape 12"/>
          <p:cNvSpPr/>
          <p:nvPr/>
        </p:nvSpPr>
        <p:spPr>
          <a:xfrm>
            <a:off x="6300430" y="6513195"/>
            <a:ext cx="15240" cy="274320"/>
          </a:xfrm>
          <a:prstGeom prst="roundRect">
            <a:avLst>
              <a:gd name="adj" fmla="val 378001"/>
            </a:avLst>
          </a:prstGeom>
          <a:solidFill>
            <a:srgbClr val="8D2424"/>
          </a:solidFill>
          <a:ln/>
        </p:spPr>
      </p:sp>
      <p:sp>
        <p:nvSpPr>
          <p:cNvPr id="21" name="Shape 13"/>
          <p:cNvSpPr/>
          <p:nvPr/>
        </p:nvSpPr>
        <p:spPr>
          <a:xfrm>
            <a:off x="6256615" y="6461760"/>
            <a:ext cx="102870" cy="102870"/>
          </a:xfrm>
          <a:prstGeom prst="roundRect">
            <a:avLst>
              <a:gd name="adj" fmla="val 444444"/>
            </a:avLst>
          </a:prstGeom>
          <a:solidFill>
            <a:srgbClr val="C91313"/>
          </a:solidFill>
          <a:ln/>
        </p:spPr>
      </p:sp>
      <p:sp>
        <p:nvSpPr>
          <p:cNvPr id="22" name="Text 14"/>
          <p:cNvSpPr/>
          <p:nvPr/>
        </p:nvSpPr>
        <p:spPr>
          <a:xfrm>
            <a:off x="5405676" y="6924675"/>
            <a:ext cx="1804630" cy="225623"/>
          </a:xfrm>
          <a:prstGeom prst="rect">
            <a:avLst/>
          </a:prstGeom>
          <a:noFill/>
          <a:ln/>
        </p:spPr>
        <p:txBody>
          <a:bodyPr wrap="none" lIns="0" tIns="0" rIns="0" bIns="0" rtlCol="0" anchor="t"/>
          <a:lstStyle/>
          <a:p>
            <a:pPr marL="0" indent="0" algn="ctr">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Data Integration</a:t>
            </a:r>
            <a:endParaRPr lang="en-US" sz="1400" dirty="0"/>
          </a:p>
        </p:txBody>
      </p:sp>
      <p:sp>
        <p:nvSpPr>
          <p:cNvPr id="23" name="Text 15"/>
          <p:cNvSpPr/>
          <p:nvPr/>
        </p:nvSpPr>
        <p:spPr>
          <a:xfrm>
            <a:off x="4485323" y="7202329"/>
            <a:ext cx="3645456" cy="358378"/>
          </a:xfrm>
          <a:prstGeom prst="rect">
            <a:avLst/>
          </a:prstGeom>
          <a:noFill/>
          <a:ln/>
        </p:spPr>
        <p:txBody>
          <a:bodyPr wrap="square" lIns="0" tIns="0" rIns="0" bIns="0" rtlCol="0" anchor="t"/>
          <a:lstStyle/>
          <a:p>
            <a:pPr marL="0" indent="0" algn="ctr">
              <a:lnSpc>
                <a:spcPts val="1400"/>
              </a:lnSpc>
              <a:buNone/>
            </a:pPr>
            <a:r>
              <a:rPr lang="en-US" sz="1050" dirty="0">
                <a:solidFill>
                  <a:srgbClr val="FFE5E5"/>
                </a:solidFill>
                <a:latin typeface="DM Sans" pitchFamily="34" charset="0"/>
                <a:ea typeface="DM Sans" pitchFamily="34" charset="-122"/>
                <a:cs typeface="DM Sans" pitchFamily="34" charset="-120"/>
              </a:rPr>
              <a:t>Combines data from multiple sources into a coherent data store.</a:t>
            </a:r>
            <a:endParaRPr lang="en-US" sz="1050" dirty="0"/>
          </a:p>
        </p:txBody>
      </p:sp>
      <p:sp>
        <p:nvSpPr>
          <p:cNvPr id="24" name="Shape 16"/>
          <p:cNvSpPr/>
          <p:nvPr/>
        </p:nvSpPr>
        <p:spPr>
          <a:xfrm>
            <a:off x="8314492" y="6238875"/>
            <a:ext cx="15240" cy="274320"/>
          </a:xfrm>
          <a:prstGeom prst="roundRect">
            <a:avLst>
              <a:gd name="adj" fmla="val 378001"/>
            </a:avLst>
          </a:prstGeom>
          <a:solidFill>
            <a:srgbClr val="8D2424"/>
          </a:solidFill>
          <a:ln/>
        </p:spPr>
      </p:sp>
      <p:sp>
        <p:nvSpPr>
          <p:cNvPr id="25" name="Shape 17"/>
          <p:cNvSpPr/>
          <p:nvPr/>
        </p:nvSpPr>
        <p:spPr>
          <a:xfrm>
            <a:off x="8270677" y="6461760"/>
            <a:ext cx="102870" cy="102870"/>
          </a:xfrm>
          <a:prstGeom prst="roundRect">
            <a:avLst>
              <a:gd name="adj" fmla="val 444444"/>
            </a:avLst>
          </a:prstGeom>
          <a:solidFill>
            <a:srgbClr val="C91313"/>
          </a:solidFill>
          <a:ln/>
        </p:spPr>
      </p:sp>
      <p:sp>
        <p:nvSpPr>
          <p:cNvPr id="26" name="Text 18"/>
          <p:cNvSpPr/>
          <p:nvPr/>
        </p:nvSpPr>
        <p:spPr>
          <a:xfrm>
            <a:off x="7187208" y="5465683"/>
            <a:ext cx="2269808" cy="225623"/>
          </a:xfrm>
          <a:prstGeom prst="rect">
            <a:avLst/>
          </a:prstGeom>
          <a:noFill/>
          <a:ln/>
        </p:spPr>
        <p:txBody>
          <a:bodyPr wrap="none" lIns="0" tIns="0" rIns="0" bIns="0" rtlCol="0" anchor="t"/>
          <a:lstStyle/>
          <a:p>
            <a:pPr marL="0" indent="0" algn="ctr">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Data Transformation</a:t>
            </a:r>
            <a:endParaRPr lang="en-US" sz="1400" dirty="0"/>
          </a:p>
        </p:txBody>
      </p:sp>
      <p:sp>
        <p:nvSpPr>
          <p:cNvPr id="27" name="Text 19"/>
          <p:cNvSpPr/>
          <p:nvPr/>
        </p:nvSpPr>
        <p:spPr>
          <a:xfrm>
            <a:off x="6499384" y="5743337"/>
            <a:ext cx="3645456" cy="358378"/>
          </a:xfrm>
          <a:prstGeom prst="rect">
            <a:avLst/>
          </a:prstGeom>
          <a:noFill/>
          <a:ln/>
        </p:spPr>
        <p:txBody>
          <a:bodyPr wrap="square" lIns="0" tIns="0" rIns="0" bIns="0" rtlCol="0" anchor="t"/>
          <a:lstStyle/>
          <a:p>
            <a:pPr marL="0" indent="0" algn="ctr">
              <a:lnSpc>
                <a:spcPts val="1400"/>
              </a:lnSpc>
              <a:buNone/>
            </a:pPr>
            <a:r>
              <a:rPr lang="en-US" sz="1050" dirty="0">
                <a:solidFill>
                  <a:srgbClr val="FFE5E5"/>
                </a:solidFill>
                <a:latin typeface="DM Sans" pitchFamily="34" charset="0"/>
                <a:ea typeface="DM Sans" pitchFamily="34" charset="-122"/>
                <a:cs typeface="DM Sans" pitchFamily="34" charset="-120"/>
              </a:rPr>
              <a:t>Normalisation, aggregation, feature construction to prepare data for algorithms.</a:t>
            </a:r>
            <a:endParaRPr lang="en-US" sz="1050" dirty="0"/>
          </a:p>
        </p:txBody>
      </p:sp>
      <p:sp>
        <p:nvSpPr>
          <p:cNvPr id="28" name="Shape 20"/>
          <p:cNvSpPr/>
          <p:nvPr/>
        </p:nvSpPr>
        <p:spPr>
          <a:xfrm>
            <a:off x="10328672" y="6513195"/>
            <a:ext cx="15240" cy="274320"/>
          </a:xfrm>
          <a:prstGeom prst="roundRect">
            <a:avLst>
              <a:gd name="adj" fmla="val 378001"/>
            </a:avLst>
          </a:prstGeom>
          <a:solidFill>
            <a:srgbClr val="8D2424"/>
          </a:solidFill>
          <a:ln/>
        </p:spPr>
      </p:sp>
      <p:sp>
        <p:nvSpPr>
          <p:cNvPr id="29" name="Shape 21"/>
          <p:cNvSpPr/>
          <p:nvPr/>
        </p:nvSpPr>
        <p:spPr>
          <a:xfrm>
            <a:off x="10284857" y="6461760"/>
            <a:ext cx="102870" cy="102870"/>
          </a:xfrm>
          <a:prstGeom prst="roundRect">
            <a:avLst>
              <a:gd name="adj" fmla="val 444444"/>
            </a:avLst>
          </a:prstGeom>
          <a:solidFill>
            <a:srgbClr val="C91313"/>
          </a:solidFill>
          <a:ln/>
        </p:spPr>
      </p:sp>
      <p:sp>
        <p:nvSpPr>
          <p:cNvPr id="30" name="Text 22"/>
          <p:cNvSpPr/>
          <p:nvPr/>
        </p:nvSpPr>
        <p:spPr>
          <a:xfrm>
            <a:off x="9291638" y="6924675"/>
            <a:ext cx="2089190" cy="225623"/>
          </a:xfrm>
          <a:prstGeom prst="rect">
            <a:avLst/>
          </a:prstGeom>
          <a:noFill/>
          <a:ln/>
        </p:spPr>
        <p:txBody>
          <a:bodyPr wrap="none" lIns="0" tIns="0" rIns="0" bIns="0" rtlCol="0" anchor="t"/>
          <a:lstStyle/>
          <a:p>
            <a:pPr marL="0" indent="0" algn="ctr">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Data Discretization</a:t>
            </a:r>
            <a:endParaRPr lang="en-US" sz="1400" dirty="0"/>
          </a:p>
        </p:txBody>
      </p:sp>
      <p:sp>
        <p:nvSpPr>
          <p:cNvPr id="31" name="Text 23"/>
          <p:cNvSpPr/>
          <p:nvPr/>
        </p:nvSpPr>
        <p:spPr>
          <a:xfrm>
            <a:off x="8513564" y="7202329"/>
            <a:ext cx="3645456" cy="358378"/>
          </a:xfrm>
          <a:prstGeom prst="rect">
            <a:avLst/>
          </a:prstGeom>
          <a:noFill/>
          <a:ln/>
        </p:spPr>
        <p:txBody>
          <a:bodyPr wrap="square" lIns="0" tIns="0" rIns="0" bIns="0" rtlCol="0" anchor="t"/>
          <a:lstStyle/>
          <a:p>
            <a:pPr marL="0" indent="0" algn="ctr">
              <a:lnSpc>
                <a:spcPts val="1400"/>
              </a:lnSpc>
              <a:buNone/>
            </a:pPr>
            <a:r>
              <a:rPr lang="en-US" sz="1050" dirty="0">
                <a:solidFill>
                  <a:srgbClr val="FFE5E5"/>
                </a:solidFill>
                <a:latin typeface="DM Sans" pitchFamily="34" charset="0"/>
                <a:ea typeface="DM Sans" pitchFamily="34" charset="-122"/>
                <a:cs typeface="DM Sans" pitchFamily="34" charset="-120"/>
              </a:rPr>
              <a:t>Reduces the number of values for a continuous attribute by dividing the range into intervals.</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042503" y="778608"/>
            <a:ext cx="9519761" cy="455057"/>
          </a:xfrm>
          <a:prstGeom prst="rect">
            <a:avLst/>
          </a:prstGeom>
          <a:noFill/>
          <a:ln/>
        </p:spPr>
        <p:txBody>
          <a:bodyPr wrap="none" lIns="0" tIns="0" rIns="0" bIns="0" rtlCol="0" anchor="t"/>
          <a:lstStyle/>
          <a:p>
            <a:pPr marL="0" indent="0" algn="l">
              <a:lnSpc>
                <a:spcPts val="3550"/>
              </a:lnSpc>
              <a:buNone/>
            </a:pPr>
            <a:r>
              <a:rPr lang="en-US" sz="2850" dirty="0">
                <a:solidFill>
                  <a:srgbClr val="FAEBEB"/>
                </a:solidFill>
                <a:latin typeface="Dela Gothic One" pitchFamily="34" charset="0"/>
                <a:ea typeface="Dela Gothic One" pitchFamily="34" charset="-122"/>
                <a:cs typeface="Dela Gothic One" pitchFamily="34" charset="-120"/>
              </a:rPr>
              <a:t>Data Reduction &amp; Attribute Subset Selection</a:t>
            </a:r>
            <a:endParaRPr lang="en-US" sz="2850" dirty="0"/>
          </a:p>
        </p:txBody>
      </p:sp>
      <p:sp>
        <p:nvSpPr>
          <p:cNvPr id="3" name="Text 1"/>
          <p:cNvSpPr/>
          <p:nvPr/>
        </p:nvSpPr>
        <p:spPr>
          <a:xfrm>
            <a:off x="2162287" y="1520844"/>
            <a:ext cx="10178065" cy="513815"/>
          </a:xfrm>
          <a:prstGeom prst="rect">
            <a:avLst/>
          </a:prstGeom>
          <a:noFill/>
          <a:ln/>
        </p:spPr>
        <p:txBody>
          <a:bodyPr wrap="square" lIns="0" tIns="0" rIns="0" bIns="0" rtlCol="0" anchor="t"/>
          <a:lstStyle/>
          <a:p>
            <a:pPr marL="0" indent="0" algn="l">
              <a:lnSpc>
                <a:spcPts val="1400"/>
              </a:lnSpc>
              <a:buNone/>
            </a:pPr>
            <a:r>
              <a:rPr lang="en-US" sz="1600" dirty="0">
                <a:solidFill>
                  <a:srgbClr val="FFE5E5"/>
                </a:solidFill>
                <a:latin typeface="DM Sans" pitchFamily="34" charset="0"/>
                <a:ea typeface="DM Sans" pitchFamily="34" charset="-122"/>
                <a:cs typeface="DM Sans" pitchFamily="34" charset="-120"/>
              </a:rPr>
              <a:t>Data reduction techniques aim to obtain a reduced representation of the data set that is much smaller in volume but still produces the same analytical results.</a:t>
            </a:r>
            <a:endParaRPr lang="en-US" sz="1600" dirty="0"/>
          </a:p>
        </p:txBody>
      </p:sp>
      <p:sp>
        <p:nvSpPr>
          <p:cNvPr id="5" name="Shape 2"/>
          <p:cNvSpPr/>
          <p:nvPr/>
        </p:nvSpPr>
        <p:spPr>
          <a:xfrm>
            <a:off x="7491413" y="2306895"/>
            <a:ext cx="69175" cy="69175"/>
          </a:xfrm>
          <a:prstGeom prst="roundRect">
            <a:avLst>
              <a:gd name="adj" fmla="val 660932"/>
            </a:avLst>
          </a:prstGeom>
          <a:solidFill>
            <a:srgbClr val="C91313"/>
          </a:solidFill>
          <a:ln/>
        </p:spPr>
      </p:sp>
      <p:sp>
        <p:nvSpPr>
          <p:cNvPr id="6" name="Text 3"/>
          <p:cNvSpPr/>
          <p:nvPr/>
        </p:nvSpPr>
        <p:spPr>
          <a:xfrm>
            <a:off x="7648932" y="2233493"/>
            <a:ext cx="1820704" cy="227528"/>
          </a:xfrm>
          <a:prstGeom prst="rect">
            <a:avLst/>
          </a:prstGeom>
          <a:noFill/>
          <a:ln/>
        </p:spPr>
        <p:txBody>
          <a:bodyPr wrap="none" lIns="0" tIns="0" rIns="0" bIns="0" rtlCol="0" anchor="t"/>
          <a:lstStyle/>
          <a:p>
            <a:pPr marL="0" indent="0" algn="l">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Purpose</a:t>
            </a:r>
            <a:endParaRPr lang="en-US" sz="1400" dirty="0"/>
          </a:p>
        </p:txBody>
      </p:sp>
      <p:sp>
        <p:nvSpPr>
          <p:cNvPr id="7" name="Text 4"/>
          <p:cNvSpPr/>
          <p:nvPr/>
        </p:nvSpPr>
        <p:spPr>
          <a:xfrm>
            <a:off x="7648932" y="2549366"/>
            <a:ext cx="4698921" cy="362664"/>
          </a:xfrm>
          <a:prstGeom prst="rect">
            <a:avLst/>
          </a:prstGeom>
          <a:noFill/>
          <a:ln/>
        </p:spPr>
        <p:txBody>
          <a:bodyPr wrap="square" lIns="0" tIns="0" rIns="0" bIns="0" rtlCol="0" anchor="t"/>
          <a:lstStyle/>
          <a:p>
            <a:pPr marL="0" indent="0" algn="l">
              <a:lnSpc>
                <a:spcPts val="1400"/>
              </a:lnSpc>
              <a:buNone/>
            </a:pPr>
            <a:r>
              <a:rPr lang="en-US" sz="1200" dirty="0">
                <a:solidFill>
                  <a:srgbClr val="FFE5E5"/>
                </a:solidFill>
                <a:latin typeface="DM Sans" pitchFamily="34" charset="0"/>
                <a:ea typeface="DM Sans" pitchFamily="34" charset="-122"/>
                <a:cs typeface="DM Sans" pitchFamily="34" charset="-120"/>
              </a:rPr>
              <a:t>Minimises storage space, reduces analysis time, and improves model performance by removing irrelevant or redundant data.</a:t>
            </a:r>
            <a:endParaRPr lang="en-US" sz="1200" dirty="0"/>
          </a:p>
        </p:txBody>
      </p:sp>
      <p:sp>
        <p:nvSpPr>
          <p:cNvPr id="8" name="Shape 5"/>
          <p:cNvSpPr/>
          <p:nvPr/>
        </p:nvSpPr>
        <p:spPr>
          <a:xfrm>
            <a:off x="7491413" y="3162121"/>
            <a:ext cx="69175" cy="69175"/>
          </a:xfrm>
          <a:prstGeom prst="roundRect">
            <a:avLst>
              <a:gd name="adj" fmla="val 660932"/>
            </a:avLst>
          </a:prstGeom>
          <a:solidFill>
            <a:srgbClr val="C91313"/>
          </a:solidFill>
          <a:ln/>
        </p:spPr>
      </p:sp>
      <p:sp>
        <p:nvSpPr>
          <p:cNvPr id="9" name="Text 6"/>
          <p:cNvSpPr/>
          <p:nvPr/>
        </p:nvSpPr>
        <p:spPr>
          <a:xfrm>
            <a:off x="7648932" y="3088719"/>
            <a:ext cx="2894528" cy="227528"/>
          </a:xfrm>
          <a:prstGeom prst="rect">
            <a:avLst/>
          </a:prstGeom>
          <a:noFill/>
          <a:ln/>
        </p:spPr>
        <p:txBody>
          <a:bodyPr wrap="none" lIns="0" tIns="0" rIns="0" bIns="0" rtlCol="0" anchor="t"/>
          <a:lstStyle/>
          <a:p>
            <a:pPr marL="0" indent="0" algn="l">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Attribute Subset Selection</a:t>
            </a:r>
            <a:endParaRPr lang="en-US" sz="1400" dirty="0"/>
          </a:p>
        </p:txBody>
      </p:sp>
      <p:sp>
        <p:nvSpPr>
          <p:cNvPr id="10" name="Text 7"/>
          <p:cNvSpPr/>
          <p:nvPr/>
        </p:nvSpPr>
        <p:spPr>
          <a:xfrm>
            <a:off x="7648932" y="3404592"/>
            <a:ext cx="4698921" cy="362664"/>
          </a:xfrm>
          <a:prstGeom prst="rect">
            <a:avLst/>
          </a:prstGeom>
          <a:noFill/>
          <a:ln/>
        </p:spPr>
        <p:txBody>
          <a:bodyPr wrap="square" lIns="0" tIns="0" rIns="0" bIns="0" rtlCol="0" anchor="t"/>
          <a:lstStyle/>
          <a:p>
            <a:pPr marL="0" indent="0" algn="l">
              <a:lnSpc>
                <a:spcPts val="1400"/>
              </a:lnSpc>
              <a:buNone/>
            </a:pPr>
            <a:r>
              <a:rPr lang="en-US" sz="1200" dirty="0">
                <a:solidFill>
                  <a:srgbClr val="FFE5E5"/>
                </a:solidFill>
                <a:latin typeface="DM Sans" pitchFamily="34" charset="0"/>
                <a:ea typeface="DM Sans" pitchFamily="34" charset="-122"/>
                <a:cs typeface="DM Sans" pitchFamily="34" charset="-120"/>
              </a:rPr>
              <a:t>Identifies and removes irrelevant or redundant attributes, focusing on the most relevant features.</a:t>
            </a:r>
            <a:endParaRPr lang="en-US" sz="1200" dirty="0"/>
          </a:p>
        </p:txBody>
      </p:sp>
      <p:sp>
        <p:nvSpPr>
          <p:cNvPr id="11" name="Shape 8"/>
          <p:cNvSpPr/>
          <p:nvPr/>
        </p:nvSpPr>
        <p:spPr>
          <a:xfrm>
            <a:off x="7491413" y="4017347"/>
            <a:ext cx="69175" cy="69175"/>
          </a:xfrm>
          <a:prstGeom prst="roundRect">
            <a:avLst>
              <a:gd name="adj" fmla="val 660932"/>
            </a:avLst>
          </a:prstGeom>
          <a:solidFill>
            <a:srgbClr val="C91313"/>
          </a:solidFill>
          <a:ln/>
        </p:spPr>
      </p:sp>
      <p:sp>
        <p:nvSpPr>
          <p:cNvPr id="12" name="Text 9"/>
          <p:cNvSpPr/>
          <p:nvPr/>
        </p:nvSpPr>
        <p:spPr>
          <a:xfrm>
            <a:off x="7648932" y="3943945"/>
            <a:ext cx="1820704" cy="227528"/>
          </a:xfrm>
          <a:prstGeom prst="rect">
            <a:avLst/>
          </a:prstGeom>
          <a:noFill/>
          <a:ln/>
        </p:spPr>
        <p:txBody>
          <a:bodyPr wrap="none" lIns="0" tIns="0" rIns="0" bIns="0" rtlCol="0" anchor="t"/>
          <a:lstStyle/>
          <a:p>
            <a:pPr marL="0" indent="0" algn="l">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Sampling</a:t>
            </a:r>
            <a:endParaRPr lang="en-US" sz="1400" dirty="0"/>
          </a:p>
        </p:txBody>
      </p:sp>
      <p:sp>
        <p:nvSpPr>
          <p:cNvPr id="13" name="Text 10"/>
          <p:cNvSpPr/>
          <p:nvPr/>
        </p:nvSpPr>
        <p:spPr>
          <a:xfrm>
            <a:off x="7648932" y="4259818"/>
            <a:ext cx="4698921" cy="362664"/>
          </a:xfrm>
          <a:prstGeom prst="rect">
            <a:avLst/>
          </a:prstGeom>
          <a:noFill/>
          <a:ln/>
        </p:spPr>
        <p:txBody>
          <a:bodyPr wrap="square" lIns="0" tIns="0" rIns="0" bIns="0" rtlCol="0" anchor="t"/>
          <a:lstStyle/>
          <a:p>
            <a:pPr marL="0" indent="0" algn="l">
              <a:lnSpc>
                <a:spcPts val="1400"/>
              </a:lnSpc>
              <a:buNone/>
            </a:pPr>
            <a:r>
              <a:rPr lang="en-US" sz="1200" dirty="0">
                <a:solidFill>
                  <a:srgbClr val="FFE5E5"/>
                </a:solidFill>
                <a:latin typeface="DM Sans" pitchFamily="34" charset="0"/>
                <a:ea typeface="DM Sans" pitchFamily="34" charset="-122"/>
                <a:cs typeface="DM Sans" pitchFamily="34" charset="-120"/>
              </a:rPr>
              <a:t>Selects a representative subset of the data for analysis when the full dataset is too large.</a:t>
            </a:r>
            <a:endParaRPr lang="en-US" sz="1200" dirty="0"/>
          </a:p>
        </p:txBody>
      </p:sp>
      <p:sp>
        <p:nvSpPr>
          <p:cNvPr id="14" name="Shape 11"/>
          <p:cNvSpPr/>
          <p:nvPr/>
        </p:nvSpPr>
        <p:spPr>
          <a:xfrm>
            <a:off x="7491413" y="4872573"/>
            <a:ext cx="69175" cy="69175"/>
          </a:xfrm>
          <a:prstGeom prst="roundRect">
            <a:avLst>
              <a:gd name="adj" fmla="val 660932"/>
            </a:avLst>
          </a:prstGeom>
          <a:solidFill>
            <a:srgbClr val="C91313"/>
          </a:solidFill>
          <a:ln/>
        </p:spPr>
      </p:sp>
      <p:sp>
        <p:nvSpPr>
          <p:cNvPr id="15" name="Text 12"/>
          <p:cNvSpPr/>
          <p:nvPr/>
        </p:nvSpPr>
        <p:spPr>
          <a:xfrm>
            <a:off x="7648932" y="4799171"/>
            <a:ext cx="1820704" cy="227528"/>
          </a:xfrm>
          <a:prstGeom prst="rect">
            <a:avLst/>
          </a:prstGeom>
          <a:noFill/>
          <a:ln/>
        </p:spPr>
        <p:txBody>
          <a:bodyPr wrap="none" lIns="0" tIns="0" rIns="0" bIns="0" rtlCol="0" anchor="t"/>
          <a:lstStyle/>
          <a:p>
            <a:pPr marL="0" indent="0" algn="l">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Clustering</a:t>
            </a:r>
            <a:endParaRPr lang="en-US" sz="1400" dirty="0"/>
          </a:p>
        </p:txBody>
      </p:sp>
      <p:sp>
        <p:nvSpPr>
          <p:cNvPr id="16" name="Text 13"/>
          <p:cNvSpPr/>
          <p:nvPr/>
        </p:nvSpPr>
        <p:spPr>
          <a:xfrm>
            <a:off x="7648932" y="5115044"/>
            <a:ext cx="4698921" cy="362664"/>
          </a:xfrm>
          <a:prstGeom prst="rect">
            <a:avLst/>
          </a:prstGeom>
          <a:noFill/>
          <a:ln/>
        </p:spPr>
        <p:txBody>
          <a:bodyPr wrap="square" lIns="0" tIns="0" rIns="0" bIns="0" rtlCol="0" anchor="t"/>
          <a:lstStyle/>
          <a:p>
            <a:pPr marL="0" indent="0" algn="l">
              <a:lnSpc>
                <a:spcPts val="1400"/>
              </a:lnSpc>
              <a:buNone/>
            </a:pPr>
            <a:r>
              <a:rPr lang="en-US" sz="1200" dirty="0">
                <a:solidFill>
                  <a:srgbClr val="FFE5E5"/>
                </a:solidFill>
                <a:latin typeface="DM Sans" pitchFamily="34" charset="0"/>
                <a:ea typeface="DM Sans" pitchFamily="34" charset="-122"/>
                <a:cs typeface="DM Sans" pitchFamily="34" charset="-120"/>
              </a:rPr>
              <a:t>Groups similar data points, allowing for analysis on cluster representatives rather than individual points.</a:t>
            </a:r>
            <a:endParaRPr lang="en-US" sz="1200" dirty="0"/>
          </a:p>
        </p:txBody>
      </p:sp>
      <p:sp>
        <p:nvSpPr>
          <p:cNvPr id="17" name="Shape 14"/>
          <p:cNvSpPr/>
          <p:nvPr/>
        </p:nvSpPr>
        <p:spPr>
          <a:xfrm>
            <a:off x="7491413" y="5727799"/>
            <a:ext cx="69175" cy="69175"/>
          </a:xfrm>
          <a:prstGeom prst="roundRect">
            <a:avLst>
              <a:gd name="adj" fmla="val 660932"/>
            </a:avLst>
          </a:prstGeom>
          <a:solidFill>
            <a:srgbClr val="C91313"/>
          </a:solidFill>
          <a:ln/>
        </p:spPr>
      </p:sp>
      <p:sp>
        <p:nvSpPr>
          <p:cNvPr id="18" name="Text 15"/>
          <p:cNvSpPr/>
          <p:nvPr/>
        </p:nvSpPr>
        <p:spPr>
          <a:xfrm>
            <a:off x="7648932" y="5654397"/>
            <a:ext cx="1820704" cy="227528"/>
          </a:xfrm>
          <a:prstGeom prst="rect">
            <a:avLst/>
          </a:prstGeom>
          <a:noFill/>
          <a:ln/>
        </p:spPr>
        <p:txBody>
          <a:bodyPr wrap="none" lIns="0" tIns="0" rIns="0" bIns="0" rtlCol="0" anchor="t"/>
          <a:lstStyle/>
          <a:p>
            <a:pPr marL="0" indent="0" algn="l">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Histograms</a:t>
            </a:r>
            <a:endParaRPr lang="en-US" sz="1400" dirty="0"/>
          </a:p>
        </p:txBody>
      </p:sp>
      <p:sp>
        <p:nvSpPr>
          <p:cNvPr id="19" name="Text 16"/>
          <p:cNvSpPr/>
          <p:nvPr/>
        </p:nvSpPr>
        <p:spPr>
          <a:xfrm>
            <a:off x="7648932" y="5970270"/>
            <a:ext cx="4698921" cy="362664"/>
          </a:xfrm>
          <a:prstGeom prst="rect">
            <a:avLst/>
          </a:prstGeom>
          <a:noFill/>
          <a:ln/>
        </p:spPr>
        <p:txBody>
          <a:bodyPr wrap="square" lIns="0" tIns="0" rIns="0" bIns="0" rtlCol="0" anchor="t"/>
          <a:lstStyle/>
          <a:p>
            <a:pPr marL="0" indent="0" algn="l">
              <a:lnSpc>
                <a:spcPts val="1400"/>
              </a:lnSpc>
              <a:buNone/>
            </a:pPr>
            <a:r>
              <a:rPr lang="en-US" sz="1200" dirty="0">
                <a:solidFill>
                  <a:srgbClr val="FFE5E5"/>
                </a:solidFill>
                <a:latin typeface="DM Sans" pitchFamily="34" charset="0"/>
                <a:ea typeface="DM Sans" pitchFamily="34" charset="-122"/>
                <a:cs typeface="DM Sans" pitchFamily="34" charset="-120"/>
              </a:rPr>
              <a:t>Summarises the distribution of numerical data, often used for data summarisation and visualisation.</a:t>
            </a:r>
            <a:endParaRPr lang="en-US" sz="1200" dirty="0"/>
          </a:p>
        </p:txBody>
      </p:sp>
      <p:pic>
        <p:nvPicPr>
          <p:cNvPr id="22" name="Picture 21">
            <a:extLst>
              <a:ext uri="{FF2B5EF4-FFF2-40B4-BE49-F238E27FC236}">
                <a16:creationId xmlns:a16="http://schemas.microsoft.com/office/drawing/2014/main" id="{44DD6B5F-4B63-318C-F0AE-33C6000AF03A}"/>
              </a:ext>
            </a:extLst>
          </p:cNvPr>
          <p:cNvPicPr>
            <a:picLocks noChangeAspect="1"/>
          </p:cNvPicPr>
          <p:nvPr/>
        </p:nvPicPr>
        <p:blipFill>
          <a:blip r:embed="rId3"/>
          <a:stretch>
            <a:fillRect/>
          </a:stretch>
        </p:blipFill>
        <p:spPr>
          <a:xfrm>
            <a:off x="708236" y="2273217"/>
            <a:ext cx="6430752" cy="42871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9013" y="653653"/>
            <a:ext cx="13272373" cy="1276350"/>
          </a:xfrm>
          <a:prstGeom prst="rect">
            <a:avLst/>
          </a:prstGeom>
          <a:noFill/>
          <a:ln/>
        </p:spPr>
        <p:txBody>
          <a:bodyPr wrap="square" lIns="0" tIns="0" rIns="0" bIns="0" rtlCol="0" anchor="t"/>
          <a:lstStyle/>
          <a:p>
            <a:pPr marL="0" indent="0" algn="l">
              <a:lnSpc>
                <a:spcPts val="5000"/>
              </a:lnSpc>
              <a:buNone/>
            </a:pPr>
            <a:r>
              <a:rPr lang="en-US" sz="4000" dirty="0">
                <a:solidFill>
                  <a:srgbClr val="FAEBEB"/>
                </a:solidFill>
                <a:latin typeface="Dela Gothic One" pitchFamily="34" charset="0"/>
                <a:ea typeface="Dela Gothic One" pitchFamily="34" charset="-122"/>
                <a:cs typeface="Dela Gothic One" pitchFamily="34" charset="-120"/>
              </a:rPr>
              <a:t>Conclusion: The Path to Meaningful Data Analysis</a:t>
            </a:r>
            <a:endParaRPr lang="en-US" sz="4000" dirty="0"/>
          </a:p>
        </p:txBody>
      </p:sp>
      <p:sp>
        <p:nvSpPr>
          <p:cNvPr id="3" name="Text 1"/>
          <p:cNvSpPr/>
          <p:nvPr/>
        </p:nvSpPr>
        <p:spPr>
          <a:xfrm>
            <a:off x="679013" y="2277428"/>
            <a:ext cx="13272373" cy="588407"/>
          </a:xfrm>
          <a:prstGeom prst="rect">
            <a:avLst/>
          </a:prstGeom>
          <a:noFill/>
          <a:ln/>
        </p:spPr>
        <p:txBody>
          <a:bodyPr wrap="square" lIns="0" tIns="0" rIns="0" bIns="0" rtlCol="0" anchor="t"/>
          <a:lstStyle/>
          <a:p>
            <a:pPr marL="0" indent="0" algn="l">
              <a:lnSpc>
                <a:spcPts val="2300"/>
              </a:lnSpc>
              <a:buNone/>
            </a:pPr>
            <a:r>
              <a:rPr lang="en-US" sz="1500" dirty="0">
                <a:solidFill>
                  <a:srgbClr val="FFE5E5"/>
                </a:solidFill>
                <a:latin typeface="DM Sans" pitchFamily="34" charset="0"/>
                <a:ea typeface="DM Sans" pitchFamily="34" charset="-122"/>
                <a:cs typeface="DM Sans" pitchFamily="34" charset="-120"/>
              </a:rPr>
              <a:t>This presentation has introduced the fundamental concepts of data, its various forms, and the crucial process of data preprocessing. These steps are indispensable for transforming raw information into actionable insights.</a:t>
            </a:r>
            <a:endParaRPr lang="en-US" sz="1500" dirty="0"/>
          </a:p>
        </p:txBody>
      </p:sp>
      <p:sp>
        <p:nvSpPr>
          <p:cNvPr id="4" name="Shape 2"/>
          <p:cNvSpPr/>
          <p:nvPr/>
        </p:nvSpPr>
        <p:spPr>
          <a:xfrm>
            <a:off x="679013" y="3061216"/>
            <a:ext cx="6549271" cy="2170509"/>
          </a:xfrm>
          <a:prstGeom prst="roundRect">
            <a:avLst>
              <a:gd name="adj" fmla="val 3754"/>
            </a:avLst>
          </a:prstGeom>
          <a:solidFill>
            <a:srgbClr val="740B0B"/>
          </a:solidFill>
          <a:ln w="7620">
            <a:solidFill>
              <a:srgbClr val="8D2424"/>
            </a:solidFill>
            <a:prstDash val="solid"/>
          </a:ln>
        </p:spPr>
      </p:sp>
      <p:sp>
        <p:nvSpPr>
          <p:cNvPr id="5" name="Shape 3"/>
          <p:cNvSpPr/>
          <p:nvPr/>
        </p:nvSpPr>
        <p:spPr>
          <a:xfrm>
            <a:off x="880586" y="3262789"/>
            <a:ext cx="581978" cy="581978"/>
          </a:xfrm>
          <a:prstGeom prst="roundRect">
            <a:avLst>
              <a:gd name="adj" fmla="val 15710363"/>
            </a:avLst>
          </a:prstGeom>
          <a:solidFill>
            <a:srgbClr val="C91313"/>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606" y="3422809"/>
            <a:ext cx="261818" cy="261818"/>
          </a:xfrm>
          <a:prstGeom prst="rect">
            <a:avLst/>
          </a:prstGeom>
        </p:spPr>
      </p:pic>
      <p:sp>
        <p:nvSpPr>
          <p:cNvPr id="7" name="Text 4"/>
          <p:cNvSpPr/>
          <p:nvPr/>
        </p:nvSpPr>
        <p:spPr>
          <a:xfrm>
            <a:off x="880586" y="4018478"/>
            <a:ext cx="3019425" cy="319088"/>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Data Understanding</a:t>
            </a:r>
            <a:endParaRPr lang="en-US" sz="2000" dirty="0"/>
          </a:p>
        </p:txBody>
      </p:sp>
      <p:sp>
        <p:nvSpPr>
          <p:cNvPr id="8" name="Text 5"/>
          <p:cNvSpPr/>
          <p:nvPr/>
        </p:nvSpPr>
        <p:spPr>
          <a:xfrm>
            <a:off x="880586" y="4441746"/>
            <a:ext cx="6146125" cy="588407"/>
          </a:xfrm>
          <a:prstGeom prst="rect">
            <a:avLst/>
          </a:prstGeom>
          <a:noFill/>
          <a:ln/>
        </p:spPr>
        <p:txBody>
          <a:bodyPr wrap="square" lIns="0" tIns="0" rIns="0" bIns="0" rtlCol="0" anchor="t"/>
          <a:lstStyle/>
          <a:p>
            <a:pPr marL="0" indent="0" algn="l">
              <a:lnSpc>
                <a:spcPts val="2300"/>
              </a:lnSpc>
              <a:buNone/>
            </a:pPr>
            <a:r>
              <a:rPr lang="en-US" sz="1500" dirty="0">
                <a:solidFill>
                  <a:srgbClr val="FFE5E5"/>
                </a:solidFill>
                <a:latin typeface="DM Sans" pitchFamily="34" charset="0"/>
                <a:ea typeface="DM Sans" pitchFamily="34" charset="-122"/>
                <a:cs typeface="DM Sans" pitchFamily="34" charset="-120"/>
              </a:rPr>
              <a:t>From numerical to unstructured, knowing your data types is the first step.</a:t>
            </a:r>
            <a:endParaRPr lang="en-US" sz="1500" dirty="0"/>
          </a:p>
        </p:txBody>
      </p:sp>
      <p:sp>
        <p:nvSpPr>
          <p:cNvPr id="9" name="Shape 6"/>
          <p:cNvSpPr/>
          <p:nvPr/>
        </p:nvSpPr>
        <p:spPr>
          <a:xfrm>
            <a:off x="7401997" y="3061216"/>
            <a:ext cx="6549390" cy="2170509"/>
          </a:xfrm>
          <a:prstGeom prst="roundRect">
            <a:avLst>
              <a:gd name="adj" fmla="val 3754"/>
            </a:avLst>
          </a:prstGeom>
          <a:solidFill>
            <a:srgbClr val="740B0B"/>
          </a:solidFill>
          <a:ln w="7620">
            <a:solidFill>
              <a:srgbClr val="8D2424"/>
            </a:solidFill>
            <a:prstDash val="solid"/>
          </a:ln>
        </p:spPr>
      </p:sp>
      <p:sp>
        <p:nvSpPr>
          <p:cNvPr id="10" name="Shape 7"/>
          <p:cNvSpPr/>
          <p:nvPr/>
        </p:nvSpPr>
        <p:spPr>
          <a:xfrm>
            <a:off x="7603569" y="3262789"/>
            <a:ext cx="581978" cy="581978"/>
          </a:xfrm>
          <a:prstGeom prst="roundRect">
            <a:avLst>
              <a:gd name="adj" fmla="val 15710363"/>
            </a:avLst>
          </a:prstGeom>
          <a:solidFill>
            <a:srgbClr val="C91313"/>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589" y="3422809"/>
            <a:ext cx="261818" cy="261818"/>
          </a:xfrm>
          <a:prstGeom prst="rect">
            <a:avLst/>
          </a:prstGeom>
        </p:spPr>
      </p:pic>
      <p:sp>
        <p:nvSpPr>
          <p:cNvPr id="12" name="Text 8"/>
          <p:cNvSpPr/>
          <p:nvPr/>
        </p:nvSpPr>
        <p:spPr>
          <a:xfrm>
            <a:off x="7603569" y="4018478"/>
            <a:ext cx="3180993" cy="319088"/>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Preprocessing is Key</a:t>
            </a:r>
            <a:endParaRPr lang="en-US" sz="2000" dirty="0"/>
          </a:p>
        </p:txBody>
      </p:sp>
      <p:sp>
        <p:nvSpPr>
          <p:cNvPr id="13" name="Text 9"/>
          <p:cNvSpPr/>
          <p:nvPr/>
        </p:nvSpPr>
        <p:spPr>
          <a:xfrm>
            <a:off x="7603569" y="4441746"/>
            <a:ext cx="6146244" cy="294203"/>
          </a:xfrm>
          <a:prstGeom prst="rect">
            <a:avLst/>
          </a:prstGeom>
          <a:noFill/>
          <a:ln/>
        </p:spPr>
        <p:txBody>
          <a:bodyPr wrap="none" lIns="0" tIns="0" rIns="0" bIns="0" rtlCol="0" anchor="t"/>
          <a:lstStyle/>
          <a:p>
            <a:pPr marL="0" indent="0" algn="l">
              <a:lnSpc>
                <a:spcPts val="2300"/>
              </a:lnSpc>
              <a:buNone/>
            </a:pPr>
            <a:r>
              <a:rPr lang="en-US" sz="1500" dirty="0">
                <a:solidFill>
                  <a:srgbClr val="FFE5E5"/>
                </a:solidFill>
                <a:latin typeface="DM Sans" pitchFamily="34" charset="0"/>
                <a:ea typeface="DM Sans" pitchFamily="34" charset="-122"/>
                <a:cs typeface="DM Sans" pitchFamily="34" charset="-120"/>
              </a:rPr>
              <a:t>Cleaning, integration, transformation – essential for reliable analysis.</a:t>
            </a:r>
            <a:endParaRPr lang="en-US" sz="1500" dirty="0"/>
          </a:p>
        </p:txBody>
      </p:sp>
      <p:sp>
        <p:nvSpPr>
          <p:cNvPr id="14" name="Shape 10"/>
          <p:cNvSpPr/>
          <p:nvPr/>
        </p:nvSpPr>
        <p:spPr>
          <a:xfrm>
            <a:off x="679013" y="5405438"/>
            <a:ext cx="6549271" cy="2170509"/>
          </a:xfrm>
          <a:prstGeom prst="roundRect">
            <a:avLst>
              <a:gd name="adj" fmla="val 3754"/>
            </a:avLst>
          </a:prstGeom>
          <a:solidFill>
            <a:srgbClr val="740B0B"/>
          </a:solidFill>
          <a:ln w="7620">
            <a:solidFill>
              <a:srgbClr val="8D2424"/>
            </a:solidFill>
            <a:prstDash val="solid"/>
          </a:ln>
        </p:spPr>
      </p:sp>
      <p:sp>
        <p:nvSpPr>
          <p:cNvPr id="15" name="Shape 11"/>
          <p:cNvSpPr/>
          <p:nvPr/>
        </p:nvSpPr>
        <p:spPr>
          <a:xfrm>
            <a:off x="880586" y="5607010"/>
            <a:ext cx="581978" cy="581978"/>
          </a:xfrm>
          <a:prstGeom prst="roundRect">
            <a:avLst>
              <a:gd name="adj" fmla="val 15710363"/>
            </a:avLst>
          </a:prstGeom>
          <a:solidFill>
            <a:srgbClr val="C91313"/>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0606" y="5767030"/>
            <a:ext cx="261818" cy="261818"/>
          </a:xfrm>
          <a:prstGeom prst="rect">
            <a:avLst/>
          </a:prstGeom>
        </p:spPr>
      </p:pic>
      <p:sp>
        <p:nvSpPr>
          <p:cNvPr id="17" name="Text 12"/>
          <p:cNvSpPr/>
          <p:nvPr/>
        </p:nvSpPr>
        <p:spPr>
          <a:xfrm>
            <a:off x="880586" y="6362700"/>
            <a:ext cx="3010495" cy="319088"/>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Visualise for Clarity</a:t>
            </a:r>
            <a:endParaRPr lang="en-US" sz="2000" dirty="0"/>
          </a:p>
        </p:txBody>
      </p:sp>
      <p:sp>
        <p:nvSpPr>
          <p:cNvPr id="18" name="Text 13"/>
          <p:cNvSpPr/>
          <p:nvPr/>
        </p:nvSpPr>
        <p:spPr>
          <a:xfrm>
            <a:off x="880586" y="6785967"/>
            <a:ext cx="6146125" cy="294203"/>
          </a:xfrm>
          <a:prstGeom prst="rect">
            <a:avLst/>
          </a:prstGeom>
          <a:noFill/>
          <a:ln/>
        </p:spPr>
        <p:txBody>
          <a:bodyPr wrap="none" lIns="0" tIns="0" rIns="0" bIns="0" rtlCol="0" anchor="t"/>
          <a:lstStyle/>
          <a:p>
            <a:pPr marL="0" indent="0" algn="l">
              <a:lnSpc>
                <a:spcPts val="2300"/>
              </a:lnSpc>
              <a:buNone/>
            </a:pPr>
            <a:r>
              <a:rPr lang="en-US" sz="1500" dirty="0">
                <a:solidFill>
                  <a:srgbClr val="FFE5E5"/>
                </a:solidFill>
                <a:latin typeface="DM Sans" pitchFamily="34" charset="0"/>
                <a:ea typeface="DM Sans" pitchFamily="34" charset="-122"/>
                <a:cs typeface="DM Sans" pitchFamily="34" charset="-120"/>
              </a:rPr>
              <a:t>Make complex information accessible and understandable.</a:t>
            </a:r>
            <a:endParaRPr lang="en-US" sz="1500" dirty="0"/>
          </a:p>
        </p:txBody>
      </p:sp>
      <p:sp>
        <p:nvSpPr>
          <p:cNvPr id="19" name="Shape 14"/>
          <p:cNvSpPr/>
          <p:nvPr/>
        </p:nvSpPr>
        <p:spPr>
          <a:xfrm>
            <a:off x="7401997" y="5405438"/>
            <a:ext cx="6549390" cy="2170509"/>
          </a:xfrm>
          <a:prstGeom prst="roundRect">
            <a:avLst>
              <a:gd name="adj" fmla="val 3754"/>
            </a:avLst>
          </a:prstGeom>
          <a:solidFill>
            <a:srgbClr val="740B0B"/>
          </a:solidFill>
          <a:ln w="7620">
            <a:solidFill>
              <a:srgbClr val="8D2424"/>
            </a:solidFill>
            <a:prstDash val="solid"/>
          </a:ln>
        </p:spPr>
      </p:sp>
      <p:sp>
        <p:nvSpPr>
          <p:cNvPr id="20" name="Shape 15"/>
          <p:cNvSpPr/>
          <p:nvPr/>
        </p:nvSpPr>
        <p:spPr>
          <a:xfrm>
            <a:off x="7603569" y="5607010"/>
            <a:ext cx="581978" cy="581978"/>
          </a:xfrm>
          <a:prstGeom prst="roundRect">
            <a:avLst>
              <a:gd name="adj" fmla="val 15710363"/>
            </a:avLst>
          </a:prstGeom>
          <a:solidFill>
            <a:srgbClr val="C91313"/>
          </a:solidFill>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63589" y="5767030"/>
            <a:ext cx="261818" cy="261818"/>
          </a:xfrm>
          <a:prstGeom prst="rect">
            <a:avLst/>
          </a:prstGeom>
        </p:spPr>
      </p:pic>
      <p:sp>
        <p:nvSpPr>
          <p:cNvPr id="22" name="Text 16"/>
          <p:cNvSpPr/>
          <p:nvPr/>
        </p:nvSpPr>
        <p:spPr>
          <a:xfrm>
            <a:off x="7603569" y="6362700"/>
            <a:ext cx="3723442" cy="319088"/>
          </a:xfrm>
          <a:prstGeom prst="rect">
            <a:avLst/>
          </a:prstGeom>
          <a:noFill/>
          <a:ln/>
        </p:spPr>
        <p:txBody>
          <a:bodyPr wrap="none" lIns="0" tIns="0" rIns="0" bIns="0" rtlCol="0" anchor="t"/>
          <a:lstStyle/>
          <a:p>
            <a:pPr marL="0" indent="0" algn="l">
              <a:lnSpc>
                <a:spcPts val="2500"/>
              </a:lnSpc>
              <a:buNone/>
            </a:pPr>
            <a:r>
              <a:rPr lang="en-US" sz="2000" dirty="0">
                <a:solidFill>
                  <a:srgbClr val="FFE5E5"/>
                </a:solidFill>
                <a:latin typeface="Dela Gothic One" pitchFamily="34" charset="0"/>
                <a:ea typeface="Dela Gothic One" pitchFamily="34" charset="-122"/>
                <a:cs typeface="Dela Gothic One" pitchFamily="34" charset="-120"/>
              </a:rPr>
              <a:t>Foundation for Analytics</a:t>
            </a:r>
            <a:endParaRPr lang="en-US" sz="2000" dirty="0"/>
          </a:p>
        </p:txBody>
      </p:sp>
      <p:sp>
        <p:nvSpPr>
          <p:cNvPr id="23" name="Text 17"/>
          <p:cNvSpPr/>
          <p:nvPr/>
        </p:nvSpPr>
        <p:spPr>
          <a:xfrm>
            <a:off x="7603569" y="6785967"/>
            <a:ext cx="6146244" cy="588407"/>
          </a:xfrm>
          <a:prstGeom prst="rect">
            <a:avLst/>
          </a:prstGeom>
          <a:noFill/>
          <a:ln/>
        </p:spPr>
        <p:txBody>
          <a:bodyPr wrap="square" lIns="0" tIns="0" rIns="0" bIns="0" rtlCol="0" anchor="t"/>
          <a:lstStyle/>
          <a:p>
            <a:pPr marL="0" indent="0" algn="l">
              <a:lnSpc>
                <a:spcPts val="2300"/>
              </a:lnSpc>
              <a:buNone/>
            </a:pPr>
            <a:r>
              <a:rPr lang="en-US" sz="1500" dirty="0">
                <a:solidFill>
                  <a:srgbClr val="FFE5E5"/>
                </a:solidFill>
                <a:latin typeface="DM Sans" pitchFamily="34" charset="0"/>
                <a:ea typeface="DM Sans" pitchFamily="34" charset="-122"/>
                <a:cs typeface="DM Sans" pitchFamily="34" charset="-120"/>
              </a:rPr>
              <a:t>These concepts form the bedrock for advanced data mining and predictive modelling.</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1016</Words>
  <Application>Microsoft Office PowerPoint</Application>
  <PresentationFormat>Custom</PresentationFormat>
  <Paragraphs>121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Dela Gothic One</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Divya Tripathi</cp:lastModifiedBy>
  <cp:revision>2</cp:revision>
  <dcterms:created xsi:type="dcterms:W3CDTF">2026-01-28T15:10:56Z</dcterms:created>
  <dcterms:modified xsi:type="dcterms:W3CDTF">2026-01-28T19:00:56Z</dcterms:modified>
</cp:coreProperties>
</file>